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7" r:id="rId2"/>
    <p:sldId id="261" r:id="rId3"/>
    <p:sldId id="259" r:id="rId4"/>
    <p:sldId id="262" r:id="rId5"/>
    <p:sldId id="260" r:id="rId6"/>
    <p:sldId id="268" r:id="rId7"/>
    <p:sldId id="264" r:id="rId8"/>
    <p:sldId id="267" r:id="rId9"/>
    <p:sldId id="263" r:id="rId10"/>
    <p:sldId id="270" r:id="rId11"/>
    <p:sldId id="281" r:id="rId12"/>
    <p:sldId id="282" r:id="rId13"/>
    <p:sldId id="283" r:id="rId14"/>
    <p:sldId id="284" r:id="rId15"/>
    <p:sldId id="285" r:id="rId16"/>
    <p:sldId id="286" r:id="rId17"/>
    <p:sldId id="287" r:id="rId18"/>
    <p:sldId id="28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49"/>
    <p:restoredTop sz="93196"/>
  </p:normalViewPr>
  <p:slideViewPr>
    <p:cSldViewPr snapToGrid="0" snapToObjects="1">
      <p:cViewPr varScale="1">
        <p:scale>
          <a:sx n="107" d="100"/>
          <a:sy n="107" d="100"/>
        </p:scale>
        <p:origin x="168" y="42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jpg>
</file>

<file path=ppt/media/image12.jpg>
</file>

<file path=ppt/media/image13.jpg>
</file>

<file path=ppt/media/image2.png>
</file>

<file path=ppt/media/image3.png>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2224E2-7D14-7B4B-B1F3-04A8B3F4D232}" type="datetimeFigureOut">
              <a:rPr lang="en-US" smtClean="0"/>
              <a:t>4/4/19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69A49B-0025-2943-B218-F3CB39FF969F}" type="slidenum">
              <a:rPr lang="en-US" smtClean="0"/>
              <a:t>‹#›</a:t>
            </a:fld>
            <a:endParaRPr lang="en-US"/>
          </a:p>
        </p:txBody>
      </p:sp>
    </p:spTree>
    <p:extLst>
      <p:ext uri="{BB962C8B-B14F-4D97-AF65-F5344CB8AC3E}">
        <p14:creationId xmlns:p14="http://schemas.microsoft.com/office/powerpoint/2010/main" val="73865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069b8ae57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069b8ae57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5022520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d6636cad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d6636cad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494166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d6636cad0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d6636cad0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9550566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ac920052b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ac920052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42311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ac920052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ac920052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8396179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ac920052b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ac920052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782277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d6636cad0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d6636cad0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9287966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d6636cad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d6636cad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795400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d6636cad0_0_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d6636cad0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42606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069b8ae5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069b8ae5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Fraud: order fraud (Amazon, PayPal, etc.), account fraud (LinkedIn)</a:t>
            </a:r>
            <a:endParaRPr/>
          </a:p>
          <a:p>
            <a:pPr marL="0" lvl="0" indent="0">
              <a:spcBef>
                <a:spcPts val="0"/>
              </a:spcBef>
              <a:spcAft>
                <a:spcPts val="0"/>
              </a:spcAft>
              <a:buNone/>
            </a:pPr>
            <a:r>
              <a:rPr lang="en"/>
              <a:t>Dating: </a:t>
            </a:r>
            <a:r>
              <a:rPr lang="en" u="sng">
                <a:solidFill>
                  <a:schemeClr val="hlink"/>
                </a:solidFill>
                <a:hlinkClick r:id="rId3"/>
              </a:rPr>
              <a:t>https://www.wired.com/2014/01/how-to-hack-okcupid/</a:t>
            </a:r>
            <a:endParaRPr/>
          </a:p>
          <a:p>
            <a:pPr marL="0" lvl="0" indent="0">
              <a:spcBef>
                <a:spcPts val="0"/>
              </a:spcBef>
              <a:spcAft>
                <a:spcPts val="0"/>
              </a:spcAft>
              <a:buNone/>
            </a:pPr>
            <a:endParaRPr/>
          </a:p>
          <a:p>
            <a:pPr marL="0" lvl="0" indent="0">
              <a:spcBef>
                <a:spcPts val="0"/>
              </a:spcBef>
              <a:spcAft>
                <a:spcPts val="0"/>
              </a:spcAft>
              <a:buNone/>
            </a:pPr>
            <a:r>
              <a:rPr lang="en"/>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a:p>
          <a:p>
            <a:pPr marL="0" lvl="0" indent="0">
              <a:spcBef>
                <a:spcPts val="0"/>
              </a:spcBef>
              <a:spcAft>
                <a:spcPts val="0"/>
              </a:spcAft>
              <a:buNone/>
            </a:pPr>
            <a:endParaRPr/>
          </a:p>
          <a:p>
            <a:pPr marL="0" lvl="0" indent="0">
              <a:spcBef>
                <a:spcPts val="0"/>
              </a:spcBef>
              <a:spcAft>
                <a:spcPts val="0"/>
              </a:spcAft>
              <a:buNone/>
            </a:pPr>
            <a:r>
              <a:rPr lang="en"/>
              <a:t>Diagnosis: </a:t>
            </a:r>
            <a:r>
              <a:rPr lang="en" u="sng">
                <a:solidFill>
                  <a:schemeClr val="hlink"/>
                </a:solidFill>
                <a:hlinkClick r:id="rId4"/>
              </a:rPr>
              <a:t>http://www.newyorker.com/magazine/2017/04/03/ai-versus-md</a:t>
            </a:r>
            <a:endParaRPr/>
          </a:p>
          <a:p>
            <a:pPr marL="0" lvl="0" indent="0">
              <a:spcBef>
                <a:spcPts val="0"/>
              </a:spcBef>
              <a:spcAft>
                <a:spcPts val="0"/>
              </a:spcAft>
              <a:buNone/>
            </a:pPr>
            <a:endParaRPr/>
          </a:p>
          <a:p>
            <a:pPr marL="0" lvl="0" indent="0">
              <a:spcBef>
                <a:spcPts val="0"/>
              </a:spcBef>
              <a:spcAft>
                <a:spcPts val="0"/>
              </a:spcAft>
              <a:buNone/>
            </a:pPr>
            <a:r>
              <a:rPr lang="en"/>
              <a:t>In June, 2015, Thrun’s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a:p>
          <a:p>
            <a:pPr marL="0" lvl="0" indent="0">
              <a:spcBef>
                <a:spcPts val="0"/>
              </a:spcBef>
              <a:spcAft>
                <a:spcPts val="0"/>
              </a:spcAft>
              <a:buNone/>
            </a:pPr>
            <a:endParaRPr/>
          </a:p>
          <a:p>
            <a:pPr marL="0" lvl="0" indent="0">
              <a:spcBef>
                <a:spcPts val="0"/>
              </a:spcBef>
              <a:spcAft>
                <a:spcPts val="0"/>
              </a:spcAft>
              <a:buNone/>
            </a:pPr>
            <a:r>
              <a:rPr lang="en"/>
              <a:t>Personality: </a:t>
            </a:r>
            <a:r>
              <a:rPr lang="en" u="sng">
                <a:solidFill>
                  <a:schemeClr val="hlink"/>
                </a:solidFill>
                <a:hlinkClick r:id="rId5"/>
              </a:rPr>
              <a:t>https://motherboard.vice.com/en_us/article/how-our-likes-helped-trump-win</a:t>
            </a:r>
            <a:r>
              <a:rPr lang="en"/>
              <a:t> (Cambridge Analytica—Board member Steve Bannon)</a:t>
            </a:r>
            <a:endParaRPr/>
          </a:p>
          <a:p>
            <a:pPr marL="0" lvl="0" indent="0">
              <a:spcBef>
                <a:spcPts val="0"/>
              </a:spcBef>
              <a:spcAft>
                <a:spcPts val="0"/>
              </a:spcAft>
              <a:buNone/>
            </a:pPr>
            <a:endParaRPr/>
          </a:p>
          <a:p>
            <a:pPr marL="0" lvl="0" indent="0">
              <a:spcBef>
                <a:spcPts val="0"/>
              </a:spcBef>
              <a:spcAft>
                <a:spcPts val="0"/>
              </a:spcAft>
              <a:buNone/>
            </a:pPr>
            <a:r>
              <a:rPr lang="en"/>
              <a:t>Link personality tests to Facebook profiles</a:t>
            </a:r>
            <a:endParaRPr/>
          </a:p>
          <a:p>
            <a:pPr marL="0" lvl="0" indent="0">
              <a:spcBef>
                <a:spcPts val="0"/>
              </a:spcBef>
              <a:spcAft>
                <a:spcPts val="0"/>
              </a:spcAft>
              <a:buNone/>
            </a:pPr>
            <a:r>
              <a:rPr lang="en"/>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a:p>
          <a:p>
            <a:pPr marL="0" lvl="0" indent="0">
              <a:spcBef>
                <a:spcPts val="0"/>
              </a:spcBef>
              <a:spcAft>
                <a:spcPts val="0"/>
              </a:spcAft>
              <a:buNone/>
            </a:pPr>
            <a:endParaRPr/>
          </a:p>
          <a:p>
            <a:pPr marL="0" lvl="0" indent="0">
              <a:spcBef>
                <a:spcPts val="0"/>
              </a:spcBef>
              <a:spcAft>
                <a:spcPts val="0"/>
              </a:spcAft>
              <a:buNone/>
            </a:pPr>
            <a:r>
              <a:rPr lang="en"/>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a:p>
          <a:p>
            <a:pPr marL="0" lvl="0" indent="0">
              <a:spcBef>
                <a:spcPts val="0"/>
              </a:spcBef>
              <a:spcAft>
                <a:spcPts val="0"/>
              </a:spcAft>
              <a:buNone/>
            </a:pPr>
            <a:endParaRPr/>
          </a:p>
          <a:p>
            <a:pPr marL="0" lvl="0" indent="0">
              <a:spcBef>
                <a:spcPts val="0"/>
              </a:spcBef>
              <a:spcAft>
                <a:spcPts val="0"/>
              </a:spcAft>
              <a:buNone/>
            </a:pPr>
            <a:r>
              <a:rPr lang="en"/>
              <a:t>Machine learning to predict recidivism (for parole), to predict whether the bank shoud give you a loan, to predict whether immigrants should be admitted to US.  Racism, fairness.</a:t>
            </a:r>
            <a:endParaRPr/>
          </a:p>
        </p:txBody>
      </p:sp>
    </p:spTree>
    <p:extLst>
      <p:ext uri="{BB962C8B-B14F-4D97-AF65-F5344CB8AC3E}">
        <p14:creationId xmlns:p14="http://schemas.microsoft.com/office/powerpoint/2010/main" val="2503823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069b8ae57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069b8ae5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8513652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06f3da22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06f3da22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2453328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069b8ae57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069b8ae57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53132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069b8ae5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069b8ae5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598384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069b8ae57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069b8ae57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780677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069b8ae57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069b8ae57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89382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069b8ae57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069b8ae57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202057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49B1-5414-6942-A377-05E468DFC9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FB8F26-E22A-0743-8DF5-8EDC9C3A07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4E5B71-A5E5-9D43-A451-2C932B7A0CBB}"/>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5" name="Footer Placeholder 4">
            <a:extLst>
              <a:ext uri="{FF2B5EF4-FFF2-40B4-BE49-F238E27FC236}">
                <a16:creationId xmlns:a16="http://schemas.microsoft.com/office/drawing/2014/main" id="{C359CFC8-95E1-B743-B631-9D0C6BE97A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44D069-DD17-3E42-A6A4-BC89E023ED49}"/>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1274912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4D50-21D6-744E-A58F-5FE01B1233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0F6FFF-2D49-1945-9DDE-D062131379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2A35F6-B31D-034C-B983-93AD2B4CD1F2}"/>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5" name="Footer Placeholder 4">
            <a:extLst>
              <a:ext uri="{FF2B5EF4-FFF2-40B4-BE49-F238E27FC236}">
                <a16:creationId xmlns:a16="http://schemas.microsoft.com/office/drawing/2014/main" id="{077AE119-9CC7-7848-B378-13DFFAD20C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8F920B-E72A-3743-9E0F-AC72A464D833}"/>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787079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54C060-6F85-AE4D-9535-CA3F75F6A4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FE8FDF-AD5F-E344-8853-8BDD83F1FDF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768AE2-D74D-2643-A938-DFCA3674FEE0}"/>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5" name="Footer Placeholder 4">
            <a:extLst>
              <a:ext uri="{FF2B5EF4-FFF2-40B4-BE49-F238E27FC236}">
                <a16:creationId xmlns:a16="http://schemas.microsoft.com/office/drawing/2014/main" id="{90B32ACA-4079-8146-AA79-F0B3F00A6E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798BE1-5FA4-8441-990F-881BAF78A3A4}"/>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26096878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609600" y="274637"/>
            <a:ext cx="8940800" cy="9012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3600"/>
              <a:buFont typeface="Arial"/>
              <a:buNone/>
              <a:defRPr sz="4800" b="1">
                <a:latin typeface="Arial"/>
                <a:ea typeface="Arial"/>
                <a:cs typeface="Arial"/>
                <a:sym typeface="Arial"/>
              </a:defRPr>
            </a:lvl1pPr>
            <a:lvl2pPr lvl="1" algn="l" rtl="0">
              <a:spcBef>
                <a:spcPts val="0"/>
              </a:spcBef>
              <a:spcAft>
                <a:spcPts val="0"/>
              </a:spcAft>
              <a:buSzPts val="3600"/>
              <a:buFont typeface="Arial"/>
              <a:buNone/>
              <a:defRPr sz="4800" b="1">
                <a:solidFill>
                  <a:schemeClr val="dk2"/>
                </a:solidFill>
                <a:latin typeface="Arial"/>
                <a:ea typeface="Arial"/>
                <a:cs typeface="Arial"/>
                <a:sym typeface="Arial"/>
              </a:defRPr>
            </a:lvl2pPr>
            <a:lvl3pPr lvl="2" algn="l" rtl="0">
              <a:spcBef>
                <a:spcPts val="0"/>
              </a:spcBef>
              <a:spcAft>
                <a:spcPts val="0"/>
              </a:spcAft>
              <a:buSzPts val="3600"/>
              <a:buFont typeface="Arial"/>
              <a:buNone/>
              <a:defRPr sz="4800" b="1">
                <a:solidFill>
                  <a:schemeClr val="dk2"/>
                </a:solidFill>
                <a:latin typeface="Arial"/>
                <a:ea typeface="Arial"/>
                <a:cs typeface="Arial"/>
                <a:sym typeface="Arial"/>
              </a:defRPr>
            </a:lvl3pPr>
            <a:lvl4pPr lvl="3" algn="l" rtl="0">
              <a:spcBef>
                <a:spcPts val="0"/>
              </a:spcBef>
              <a:spcAft>
                <a:spcPts val="0"/>
              </a:spcAft>
              <a:buSzPts val="3600"/>
              <a:buFont typeface="Arial"/>
              <a:buNone/>
              <a:defRPr sz="4800" b="1">
                <a:solidFill>
                  <a:schemeClr val="dk2"/>
                </a:solidFill>
                <a:latin typeface="Arial"/>
                <a:ea typeface="Arial"/>
                <a:cs typeface="Arial"/>
                <a:sym typeface="Arial"/>
              </a:defRPr>
            </a:lvl4pPr>
            <a:lvl5pPr lvl="4" algn="l" rtl="0">
              <a:spcBef>
                <a:spcPts val="0"/>
              </a:spcBef>
              <a:spcAft>
                <a:spcPts val="0"/>
              </a:spcAft>
              <a:buSzPts val="3600"/>
              <a:buFont typeface="Arial"/>
              <a:buNone/>
              <a:defRPr sz="4800" b="1">
                <a:solidFill>
                  <a:schemeClr val="dk2"/>
                </a:solidFill>
                <a:latin typeface="Arial"/>
                <a:ea typeface="Arial"/>
                <a:cs typeface="Arial"/>
                <a:sym typeface="Arial"/>
              </a:defRPr>
            </a:lvl5pPr>
            <a:lvl6pPr lvl="5" algn="l" rtl="0">
              <a:spcBef>
                <a:spcPts val="0"/>
              </a:spcBef>
              <a:spcAft>
                <a:spcPts val="0"/>
              </a:spcAft>
              <a:buSzPts val="3600"/>
              <a:buFont typeface="Arial"/>
              <a:buNone/>
              <a:defRPr sz="4800" b="1">
                <a:solidFill>
                  <a:schemeClr val="dk2"/>
                </a:solidFill>
                <a:latin typeface="Arial"/>
                <a:ea typeface="Arial"/>
                <a:cs typeface="Arial"/>
                <a:sym typeface="Arial"/>
              </a:defRPr>
            </a:lvl6pPr>
            <a:lvl7pPr lvl="6" algn="l" rtl="0">
              <a:spcBef>
                <a:spcPts val="0"/>
              </a:spcBef>
              <a:spcAft>
                <a:spcPts val="0"/>
              </a:spcAft>
              <a:buSzPts val="3600"/>
              <a:buFont typeface="Arial"/>
              <a:buNone/>
              <a:defRPr sz="4800" b="1">
                <a:solidFill>
                  <a:schemeClr val="dk2"/>
                </a:solidFill>
                <a:latin typeface="Arial"/>
                <a:ea typeface="Arial"/>
                <a:cs typeface="Arial"/>
                <a:sym typeface="Arial"/>
              </a:defRPr>
            </a:lvl7pPr>
            <a:lvl8pPr lvl="7" algn="l" rtl="0">
              <a:spcBef>
                <a:spcPts val="0"/>
              </a:spcBef>
              <a:spcAft>
                <a:spcPts val="0"/>
              </a:spcAft>
              <a:buSzPts val="3600"/>
              <a:buFont typeface="Arial"/>
              <a:buNone/>
              <a:defRPr sz="4800" b="1">
                <a:solidFill>
                  <a:schemeClr val="dk2"/>
                </a:solidFill>
                <a:latin typeface="Arial"/>
                <a:ea typeface="Arial"/>
                <a:cs typeface="Arial"/>
                <a:sym typeface="Arial"/>
              </a:defRPr>
            </a:lvl8pPr>
            <a:lvl9pPr lvl="8" algn="l" rtl="0">
              <a:spcBef>
                <a:spcPts val="0"/>
              </a:spcBef>
              <a:spcAft>
                <a:spcPts val="0"/>
              </a:spcAft>
              <a:buSzPts val="3600"/>
              <a:buFont typeface="Arial"/>
              <a:buNone/>
              <a:defRPr sz="4800" b="1">
                <a:solidFill>
                  <a:schemeClr val="dk2"/>
                </a:solidFill>
                <a:latin typeface="Arial"/>
                <a:ea typeface="Arial"/>
                <a:cs typeface="Arial"/>
                <a:sym typeface="Arial"/>
              </a:defRPr>
            </a:lvl9pPr>
          </a:lstStyle>
          <a:p>
            <a:endParaRPr/>
          </a:p>
        </p:txBody>
      </p:sp>
      <p:cxnSp>
        <p:nvCxnSpPr>
          <p:cNvPr id="44" name="Google Shape;44;p9"/>
          <p:cNvCxnSpPr/>
          <p:nvPr/>
        </p:nvCxnSpPr>
        <p:spPr>
          <a:xfrm>
            <a:off x="609600" y="1175787"/>
            <a:ext cx="10972800" cy="0"/>
          </a:xfrm>
          <a:prstGeom prst="straightConnector1">
            <a:avLst/>
          </a:prstGeom>
          <a:noFill/>
          <a:ln w="9525" cap="flat" cmpd="sng">
            <a:solidFill>
              <a:srgbClr val="CCCCCC"/>
            </a:solidFill>
            <a:prstDash val="solid"/>
            <a:round/>
            <a:headEnd type="none" w="med" len="med"/>
            <a:tailEnd type="none" w="med" len="med"/>
          </a:ln>
        </p:spPr>
      </p:cxnSp>
      <p:cxnSp>
        <p:nvCxnSpPr>
          <p:cNvPr id="45" name="Google Shape;45;p9"/>
          <p:cNvCxnSpPr/>
          <p:nvPr/>
        </p:nvCxnSpPr>
        <p:spPr>
          <a:xfrm>
            <a:off x="609600" y="6324600"/>
            <a:ext cx="10972800" cy="0"/>
          </a:xfrm>
          <a:prstGeom prst="straightConnector1">
            <a:avLst/>
          </a:prstGeom>
          <a:noFill/>
          <a:ln w="9525" cap="flat" cmpd="sng">
            <a:solidFill>
              <a:srgbClr val="CCCCCC"/>
            </a:solidFill>
            <a:prstDash val="solid"/>
            <a:round/>
            <a:headEnd type="none" w="med" len="med"/>
            <a:tailEnd type="none" w="med" len="med"/>
          </a:ln>
        </p:spPr>
      </p:cxnSp>
      <p:sp>
        <p:nvSpPr>
          <p:cNvPr id="46" name="Google Shape;46;p9"/>
          <p:cNvSpPr txBox="1">
            <a:spLocks noGrp="1"/>
          </p:cNvSpPr>
          <p:nvPr>
            <p:ph type="body" idx="1"/>
          </p:nvPr>
        </p:nvSpPr>
        <p:spPr>
          <a:xfrm>
            <a:off x="609600" y="1295400"/>
            <a:ext cx="10972800" cy="4830800"/>
          </a:xfrm>
          <a:prstGeom prst="rect">
            <a:avLst/>
          </a:prstGeom>
          <a:noFill/>
          <a:ln>
            <a:noFill/>
          </a:ln>
        </p:spPr>
        <p:txBody>
          <a:bodyPr spcFirstLastPara="1" wrap="square" lIns="91425" tIns="91425" rIns="91425" bIns="91425" anchor="t" anchorCtr="0"/>
          <a:lstStyle>
            <a:lvl1pPr marL="609585" lvl="0" indent="-507987" rtl="0">
              <a:spcBef>
                <a:spcPts val="0"/>
              </a:spcBef>
              <a:spcAft>
                <a:spcPts val="0"/>
              </a:spcAft>
              <a:buSzPts val="2400"/>
              <a:buChar char="●"/>
              <a:defRPr sz="3200"/>
            </a:lvl1pPr>
            <a:lvl2pPr marL="1219170" lvl="1" indent="-507987" rtl="0">
              <a:spcBef>
                <a:spcPts val="533"/>
              </a:spcBef>
              <a:spcAft>
                <a:spcPts val="0"/>
              </a:spcAft>
              <a:buSzPts val="2400"/>
              <a:buChar char="○"/>
              <a:defRPr sz="3200"/>
            </a:lvl2pPr>
            <a:lvl3pPr marL="1828754" lvl="2" indent="-507987" rtl="0">
              <a:spcBef>
                <a:spcPts val="533"/>
              </a:spcBef>
              <a:spcAft>
                <a:spcPts val="0"/>
              </a:spcAft>
              <a:buSzPts val="2400"/>
              <a:buChar char="■"/>
              <a:defRPr sz="3200"/>
            </a:lvl3pPr>
            <a:lvl4pPr marL="2438339" lvl="3" indent="-457189" rtl="0">
              <a:spcBef>
                <a:spcPts val="533"/>
              </a:spcBef>
              <a:spcAft>
                <a:spcPts val="0"/>
              </a:spcAft>
              <a:buSzPts val="1800"/>
              <a:buChar char="●"/>
              <a:defRPr sz="2400"/>
            </a:lvl4pPr>
            <a:lvl5pPr marL="3047924" lvl="4" indent="-457189" rtl="0">
              <a:spcBef>
                <a:spcPts val="533"/>
              </a:spcBef>
              <a:spcAft>
                <a:spcPts val="0"/>
              </a:spcAft>
              <a:buSzPts val="1800"/>
              <a:buChar char="○"/>
              <a:defRPr sz="2400"/>
            </a:lvl5pPr>
            <a:lvl6pPr marL="3657509" lvl="5" indent="-457189" rtl="0">
              <a:spcBef>
                <a:spcPts val="533"/>
              </a:spcBef>
              <a:spcAft>
                <a:spcPts val="0"/>
              </a:spcAft>
              <a:buSzPts val="1800"/>
              <a:buChar char="■"/>
              <a:defRPr sz="2400"/>
            </a:lvl6pPr>
            <a:lvl7pPr marL="4267093" lvl="6" indent="-457189" rtl="0">
              <a:spcBef>
                <a:spcPts val="533"/>
              </a:spcBef>
              <a:spcAft>
                <a:spcPts val="0"/>
              </a:spcAft>
              <a:buSzPts val="1800"/>
              <a:buChar char="●"/>
              <a:defRPr sz="2400"/>
            </a:lvl7pPr>
            <a:lvl8pPr marL="4876678" lvl="7" indent="-457189" rtl="0">
              <a:spcBef>
                <a:spcPts val="533"/>
              </a:spcBef>
              <a:spcAft>
                <a:spcPts val="0"/>
              </a:spcAft>
              <a:buSzPts val="1800"/>
              <a:buChar char="○"/>
              <a:defRPr sz="2400"/>
            </a:lvl8pPr>
            <a:lvl9pPr marL="5486263" lvl="8" indent="-457189" rtl="0">
              <a:spcBef>
                <a:spcPts val="533"/>
              </a:spcBef>
              <a:spcAft>
                <a:spcPts val="533"/>
              </a:spcAft>
              <a:buSzPts val="1800"/>
              <a:buChar char="■"/>
              <a:defRPr sz="2400"/>
            </a:lvl9pPr>
          </a:lstStyle>
          <a:p>
            <a:endParaRPr/>
          </a:p>
        </p:txBody>
      </p:sp>
    </p:spTree>
    <p:extLst>
      <p:ext uri="{BB962C8B-B14F-4D97-AF65-F5344CB8AC3E}">
        <p14:creationId xmlns:p14="http://schemas.microsoft.com/office/powerpoint/2010/main" val="2249209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9E0F0-E12A-7443-8933-F0EE51352B00}"/>
              </a:ext>
            </a:extLst>
          </p:cNvPr>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F53F3B05-30D8-814C-B8ED-72C03B52200E}"/>
              </a:ext>
            </a:extLst>
          </p:cNvPr>
          <p:cNvSpPr>
            <a:spLocks noGrp="1"/>
          </p:cNvSpPr>
          <p:nvPr>
            <p:ph idx="1"/>
          </p:nvPr>
        </p:nvSpPr>
        <p:spPr/>
        <p:txBody>
          <a:bodyPr/>
          <a:lstStyle>
            <a:lvl1pPr>
              <a:defRPr b="0" i="0">
                <a:latin typeface="Helvetica Neue Light" panose="02000403000000020004" pitchFamily="2" charset="0"/>
                <a:ea typeface="Helvetica Neue Light" panose="02000403000000020004" pitchFamily="2" charset="0"/>
              </a:defRPr>
            </a:lvl1pPr>
            <a:lvl2pPr>
              <a:defRPr b="0" i="0">
                <a:latin typeface="Helvetica Neue Light" panose="02000403000000020004" pitchFamily="2" charset="0"/>
                <a:ea typeface="Helvetica Neue Light" panose="02000403000000020004" pitchFamily="2" charset="0"/>
              </a:defRPr>
            </a:lvl2pPr>
            <a:lvl3pPr>
              <a:defRPr b="0" i="0">
                <a:latin typeface="Helvetica Neue Light" panose="02000403000000020004" pitchFamily="2" charset="0"/>
                <a:ea typeface="Helvetica Neue Light" panose="02000403000000020004" pitchFamily="2" charset="0"/>
              </a:defRPr>
            </a:lvl3pPr>
            <a:lvl4pPr>
              <a:defRPr b="0" i="0">
                <a:latin typeface="Helvetica Neue Light" panose="02000403000000020004" pitchFamily="2" charset="0"/>
                <a:ea typeface="Helvetica Neue Light" panose="02000403000000020004" pitchFamily="2" charset="0"/>
              </a:defRPr>
            </a:lvl4pPr>
            <a:lvl5pPr>
              <a:defRPr b="0" i="0">
                <a:latin typeface="Helvetica Neue Light" panose="02000403000000020004" pitchFamily="2" charset="0"/>
                <a:ea typeface="Helvetica Neue Light" panose="02000403000000020004" pitchFamily="2"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F1EB557-C443-8144-93F7-5DE2377C12CE}"/>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5" name="Footer Placeholder 4">
            <a:extLst>
              <a:ext uri="{FF2B5EF4-FFF2-40B4-BE49-F238E27FC236}">
                <a16:creationId xmlns:a16="http://schemas.microsoft.com/office/drawing/2014/main" id="{AC92C0BD-B5AE-0245-AA39-3E9AFDF6D3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7855E3-01BD-E743-A7AD-8C28F1B64489}"/>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564306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D2B34-8632-274E-8E45-DF0F0FD946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136FCB-215B-7A4D-AD48-3AD6A0C30F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D742910-6C1F-084E-B73C-EB166821EE73}"/>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5" name="Footer Placeholder 4">
            <a:extLst>
              <a:ext uri="{FF2B5EF4-FFF2-40B4-BE49-F238E27FC236}">
                <a16:creationId xmlns:a16="http://schemas.microsoft.com/office/drawing/2014/main" id="{9A3380B8-FA2D-F84E-95EC-AE5A3550D5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47048A-CDD7-5541-ADBC-E71CFA4EA487}"/>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2962136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C6411-FC39-CE46-87D1-5051A42F02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AE8F07-A4B0-2446-A75B-74827E8F581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C881150-2289-8746-B672-6CA4E1514DD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E6CBEE-CAB1-DF4E-AF28-E7C1435E4C40}"/>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6" name="Footer Placeholder 5">
            <a:extLst>
              <a:ext uri="{FF2B5EF4-FFF2-40B4-BE49-F238E27FC236}">
                <a16:creationId xmlns:a16="http://schemas.microsoft.com/office/drawing/2014/main" id="{DB0E7A41-E15A-9E45-85C0-F193127796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172122-BEE7-FA43-959B-D193630068EA}"/>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97202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37D3E-A92A-634B-B2E0-6579A401FF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0EB0210-EB8C-504F-8E8D-6E739F1362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390A74B-89C7-A04F-8266-33DF02FB654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E6DFFB-625B-4D4B-8035-3634D5A3CC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2827AC-F56F-9146-9AFC-D3EFA36F74E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9BAB622-644C-784C-85AF-B3BC42D07FCA}"/>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8" name="Footer Placeholder 7">
            <a:extLst>
              <a:ext uri="{FF2B5EF4-FFF2-40B4-BE49-F238E27FC236}">
                <a16:creationId xmlns:a16="http://schemas.microsoft.com/office/drawing/2014/main" id="{16FD590D-E9C4-5049-A2E0-EBC981C374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ABFCFD0-25A5-9C44-BB7F-452C6168D035}"/>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618648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507B4-4F67-6642-91A5-174F5020279E}"/>
              </a:ext>
            </a:extLst>
          </p:cNvPr>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95465ECE-04EA-F940-917D-0B2220E8531E}"/>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4" name="Footer Placeholder 3">
            <a:extLst>
              <a:ext uri="{FF2B5EF4-FFF2-40B4-BE49-F238E27FC236}">
                <a16:creationId xmlns:a16="http://schemas.microsoft.com/office/drawing/2014/main" id="{B364E97F-79AA-AD4D-A2C8-A64E8C4BCE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AC3BA8-3B91-D547-A65F-D8DB7D4FCC9D}"/>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276660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0317ED-AB18-B442-8954-D752F66A3975}"/>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3" name="Footer Placeholder 2">
            <a:extLst>
              <a:ext uri="{FF2B5EF4-FFF2-40B4-BE49-F238E27FC236}">
                <a16:creationId xmlns:a16="http://schemas.microsoft.com/office/drawing/2014/main" id="{03059EC8-749D-3C44-91A4-EE3A73AD02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A01968-3DEF-7041-8B96-2B242648663D}"/>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323726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E8DCE-453F-C34F-9D4F-8D2ED73FA1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6770-C414-4843-825F-FF6D65ECBC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410BDD-48B3-FA45-8E1A-1EEFA9D5B7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CA0BE70-DA0B-BF4E-8976-057C5142C0F4}"/>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6" name="Footer Placeholder 5">
            <a:extLst>
              <a:ext uri="{FF2B5EF4-FFF2-40B4-BE49-F238E27FC236}">
                <a16:creationId xmlns:a16="http://schemas.microsoft.com/office/drawing/2014/main" id="{A4457D5E-4B33-9649-890F-364BE7C2FA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13BD84-C8B0-B346-B3C5-57BC9401DAEC}"/>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1730145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EE21A-D331-A746-80E1-0A36DC92F8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F4479A-D655-5D4A-8D9A-A3ADCC2455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2BCE72-15F8-B44C-9780-953CDB9863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3DB4834-0AAB-414B-BDE0-F71C3CFABB33}"/>
              </a:ext>
            </a:extLst>
          </p:cNvPr>
          <p:cNvSpPr>
            <a:spLocks noGrp="1"/>
          </p:cNvSpPr>
          <p:nvPr>
            <p:ph type="dt" sz="half" idx="10"/>
          </p:nvPr>
        </p:nvSpPr>
        <p:spPr/>
        <p:txBody>
          <a:bodyPr/>
          <a:lstStyle/>
          <a:p>
            <a:fld id="{8153ADB8-CF42-7A47-8F8F-609599C2F6D6}" type="datetimeFigureOut">
              <a:rPr lang="en-US" smtClean="0"/>
              <a:t>4/4/19</a:t>
            </a:fld>
            <a:endParaRPr lang="en-US"/>
          </a:p>
        </p:txBody>
      </p:sp>
      <p:sp>
        <p:nvSpPr>
          <p:cNvPr id="6" name="Footer Placeholder 5">
            <a:extLst>
              <a:ext uri="{FF2B5EF4-FFF2-40B4-BE49-F238E27FC236}">
                <a16:creationId xmlns:a16="http://schemas.microsoft.com/office/drawing/2014/main" id="{08281EEA-45F7-2C4B-A07D-DC0ED126F7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B3D54B-08FA-1345-96CC-4B9B0F28DC46}"/>
              </a:ext>
            </a:extLst>
          </p:cNvPr>
          <p:cNvSpPr>
            <a:spLocks noGrp="1"/>
          </p:cNvSpPr>
          <p:nvPr>
            <p:ph type="sldNum" sz="quarter" idx="12"/>
          </p:nvPr>
        </p:nvSpPr>
        <p:spPr/>
        <p:txBody>
          <a:bodyPr/>
          <a:lstStyle/>
          <a:p>
            <a:fld id="{81B0131F-B18C-074C-9B47-EE084C0DF5EA}" type="slidenum">
              <a:rPr lang="en-US" smtClean="0"/>
              <a:t>‹#›</a:t>
            </a:fld>
            <a:endParaRPr lang="en-US"/>
          </a:p>
        </p:txBody>
      </p:sp>
    </p:spTree>
    <p:extLst>
      <p:ext uri="{BB962C8B-B14F-4D97-AF65-F5344CB8AC3E}">
        <p14:creationId xmlns:p14="http://schemas.microsoft.com/office/powerpoint/2010/main" val="2482713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979A34-6022-8849-A4B0-FE7F12B83A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747DC4C-E305-1040-B0EB-06EBC0BDEC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1A7B01B-89CA-6F4D-AD7E-71FFC17563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53ADB8-CF42-7A47-8F8F-609599C2F6D6}" type="datetimeFigureOut">
              <a:rPr lang="en-US" smtClean="0"/>
              <a:t>4/4/19</a:t>
            </a:fld>
            <a:endParaRPr lang="en-US"/>
          </a:p>
        </p:txBody>
      </p:sp>
      <p:sp>
        <p:nvSpPr>
          <p:cNvPr id="5" name="Footer Placeholder 4">
            <a:extLst>
              <a:ext uri="{FF2B5EF4-FFF2-40B4-BE49-F238E27FC236}">
                <a16:creationId xmlns:a16="http://schemas.microsoft.com/office/drawing/2014/main" id="{7E99A647-EC77-D040-86D6-B66C35C006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D5D59C7-F835-5747-A892-9A6C2A7D22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B0131F-B18C-074C-9B47-EE084C0DF5EA}" type="slidenum">
              <a:rPr lang="en-US" smtClean="0"/>
              <a:t>‹#›</a:t>
            </a:fld>
            <a:endParaRPr lang="en-US"/>
          </a:p>
        </p:txBody>
      </p:sp>
    </p:spTree>
    <p:extLst>
      <p:ext uri="{BB962C8B-B14F-4D97-AF65-F5344CB8AC3E}">
        <p14:creationId xmlns:p14="http://schemas.microsoft.com/office/powerpoint/2010/main" val="21370523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Neue Light" panose="02000403000000020004" pitchFamily="2" charset="0"/>
          <a:ea typeface="Helvetica Neue Light" panose="02000403000000020004"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Neue Light" panose="02000403000000020004" pitchFamily="2" charset="0"/>
          <a:ea typeface="Helvetica Neue Light" panose="02000403000000020004"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Neue Light" panose="02000403000000020004" pitchFamily="2" charset="0"/>
          <a:ea typeface="Helvetica Neue Light" panose="02000403000000020004"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Neue Light" panose="02000403000000020004" pitchFamily="2" charset="0"/>
          <a:ea typeface="Helvetica Neue Light" panose="02000403000000020004"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Neue Light" panose="02000403000000020004" pitchFamily="2" charset="0"/>
          <a:ea typeface="Helvetica Neue Light" panose="02000403000000020004"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13.jpg"/><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s://giving.duke.edu/article/decoding-cancer-brittany-wenger-17" TargetMode="External"/><Relationship Id="rId7" Type="http://schemas.openxmlformats.org/officeDocument/2006/relationships/hyperlink" Target="https://obamawhitehouse.archives.gov/the-press-office/2013/04/22/new-details-president-obama-host-white-house-science-fair"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hyperlink" Target="http://bit.ly/FoDS-s19-0404" TargetMode="Externa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latin typeface="Helvetica Neue" panose="02000503000000020004" pitchFamily="2" charset="0"/>
                <a:ea typeface="Helvetica Neue" panose="02000503000000020004" pitchFamily="2" charset="0"/>
                <a:cs typeface="Helvetica Neue" panose="02000503000000020004" pitchFamily="2" charset="0"/>
              </a:rPr>
              <a:t>CompSci 116:</a:t>
            </a:r>
            <a:br>
              <a:rPr lang="en-US" dirty="0">
                <a:latin typeface="Helvetica Neue" panose="02000503000000020004" pitchFamily="2" charset="0"/>
                <a:ea typeface="Helvetica Neue" panose="02000503000000020004" pitchFamily="2" charset="0"/>
                <a:cs typeface="Helvetica Neue" panose="02000503000000020004" pitchFamily="2" charset="0"/>
              </a:rPr>
            </a:br>
            <a:r>
              <a:rPr lang="en-US" dirty="0">
                <a:latin typeface="Helvetica Neue" panose="02000503000000020004" pitchFamily="2" charset="0"/>
                <a:ea typeface="Helvetica Neue" panose="02000503000000020004" pitchFamily="2" charset="0"/>
                <a:cs typeface="Helvetica Neue" panose="02000503000000020004" pitchFamily="2" charset="0"/>
              </a:rPr>
              <a:t>Lecture 11: Prediction -Classification</a:t>
            </a:r>
          </a:p>
        </p:txBody>
      </p:sp>
      <p:sp>
        <p:nvSpPr>
          <p:cNvPr id="3" name="Subtitle 2"/>
          <p:cNvSpPr>
            <a:spLocks noGrp="1"/>
          </p:cNvSpPr>
          <p:nvPr>
            <p:ph type="subTitle" idx="1"/>
          </p:nvPr>
        </p:nvSpPr>
        <p:spPr>
          <a:xfrm>
            <a:off x="1524000" y="3602038"/>
            <a:ext cx="9144000" cy="2058098"/>
          </a:xfrm>
        </p:spPr>
        <p:txBody>
          <a:bodyPr>
            <a:normAutofit/>
          </a:bodyPr>
          <a:lstStyle/>
          <a:p>
            <a:r>
              <a:rPr lang="en-US" dirty="0">
                <a:latin typeface="Helvetica Neue Light" panose="02000403000000020004" pitchFamily="2" charset="0"/>
                <a:ea typeface="Helvetica Neue Light" panose="02000403000000020004" pitchFamily="2" charset="0"/>
              </a:rPr>
              <a:t>Jeff Forbes</a:t>
            </a:r>
          </a:p>
          <a:p>
            <a:r>
              <a:rPr lang="en-US" dirty="0">
                <a:latin typeface="Helvetica Neue Light" panose="02000403000000020004" pitchFamily="2" charset="0"/>
                <a:ea typeface="Helvetica Neue Light" panose="02000403000000020004" pitchFamily="2" charset="0"/>
              </a:rPr>
              <a:t>April 4, 2019</a:t>
            </a:r>
          </a:p>
          <a:p>
            <a:endParaRPr lang="en-US" dirty="0">
              <a:latin typeface="Helvetica Neue Light" panose="02000403000000020004" pitchFamily="2" charset="0"/>
              <a:ea typeface="Helvetica Neue Light" panose="02000403000000020004" pitchFamily="2" charset="0"/>
            </a:endParaRPr>
          </a:p>
        </p:txBody>
      </p:sp>
      <p:sp>
        <p:nvSpPr>
          <p:cNvPr id="6" name="Slide Number Placeholder 5"/>
          <p:cNvSpPr>
            <a:spLocks noGrp="1"/>
          </p:cNvSpPr>
          <p:nvPr>
            <p:ph type="sldNum" sz="quarter" idx="12"/>
          </p:nvPr>
        </p:nvSpPr>
        <p:spPr>
          <a:xfrm>
            <a:off x="8479971" y="6356349"/>
            <a:ext cx="2743200" cy="365125"/>
          </a:xfrm>
        </p:spPr>
        <p:txBody>
          <a:bodyPr/>
          <a:lstStyle/>
          <a:p>
            <a:fld id="{CCE1C50A-A548-314E-A0B9-6004DAD6FBA4}" type="slidenum">
              <a:rPr lang="en-US" smtClean="0"/>
              <a:pPr/>
              <a:t>1</a:t>
            </a:fld>
            <a:endParaRPr lang="en-US" dirty="0"/>
          </a:p>
        </p:txBody>
      </p:sp>
      <p:sp>
        <p:nvSpPr>
          <p:cNvPr id="9" name="Date Placeholder 3"/>
          <p:cNvSpPr>
            <a:spLocks noGrp="1"/>
          </p:cNvSpPr>
          <p:nvPr>
            <p:ph type="dt" sz="half" idx="10"/>
          </p:nvPr>
        </p:nvSpPr>
        <p:spPr>
          <a:xfrm>
            <a:off x="914400" y="6356349"/>
            <a:ext cx="2133600" cy="365125"/>
          </a:xfrm>
        </p:spPr>
        <p:txBody>
          <a:bodyPr/>
          <a:lstStyle/>
          <a:p>
            <a:r>
              <a:rPr lang="en-US" dirty="0"/>
              <a:t>4/4/19</a:t>
            </a:r>
          </a:p>
        </p:txBody>
      </p:sp>
      <p:sp>
        <p:nvSpPr>
          <p:cNvPr id="10" name="Footer Placeholder 4"/>
          <p:cNvSpPr>
            <a:spLocks noGrp="1"/>
          </p:cNvSpPr>
          <p:nvPr>
            <p:ph type="ftr" sz="quarter" idx="11"/>
          </p:nvPr>
        </p:nvSpPr>
        <p:spPr>
          <a:xfrm>
            <a:off x="4648200" y="6356351"/>
            <a:ext cx="2895600" cy="365125"/>
          </a:xfrm>
        </p:spPr>
        <p:txBody>
          <a:bodyPr/>
          <a:lstStyle/>
          <a:p>
            <a:r>
              <a:rPr lang="en-US" dirty="0" err="1"/>
              <a:t>FoDS</a:t>
            </a:r>
            <a:r>
              <a:rPr lang="en-US" dirty="0"/>
              <a:t>, Classification</a:t>
            </a:r>
          </a:p>
        </p:txBody>
      </p:sp>
    </p:spTree>
    <p:extLst>
      <p:ext uri="{BB962C8B-B14F-4D97-AF65-F5344CB8AC3E}">
        <p14:creationId xmlns:p14="http://schemas.microsoft.com/office/powerpoint/2010/main" val="777573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2"/>
          <p:cNvSpPr txBox="1">
            <a:spLocks noGrp="1"/>
          </p:cNvSpPr>
          <p:nvPr>
            <p:ph type="body" idx="1"/>
          </p:nvPr>
        </p:nvSpPr>
        <p:spPr>
          <a:xfrm>
            <a:off x="609600" y="1295400"/>
            <a:ext cx="10972800" cy="2946800"/>
          </a:xfrm>
          <a:prstGeom prst="rect">
            <a:avLst/>
          </a:prstGeom>
        </p:spPr>
        <p:txBody>
          <a:bodyPr spcFirstLastPara="1" vert="horz" wrap="square" lIns="121900" tIns="121900" rIns="121900" bIns="121900" rtlCol="0" anchor="t" anchorCtr="0">
            <a:noAutofit/>
          </a:bodyPr>
          <a:lstStyle/>
          <a:p>
            <a:pPr marL="0" indent="0">
              <a:buNone/>
            </a:pPr>
            <a:r>
              <a:rPr lang="en"/>
              <a:t>The accuracy of a classifier on a labeled data set is the proportion of examples that are labeled correctly</a:t>
            </a:r>
            <a:endParaRPr/>
          </a:p>
          <a:p>
            <a:pPr marL="0" indent="0">
              <a:spcBef>
                <a:spcPts val="1600"/>
              </a:spcBef>
              <a:buNone/>
            </a:pPr>
            <a:r>
              <a:rPr lang="en"/>
              <a:t>Need to compare classifier predictions to true labels</a:t>
            </a:r>
            <a:endParaRPr/>
          </a:p>
          <a:p>
            <a:pPr marL="0" indent="0">
              <a:spcBef>
                <a:spcPts val="1600"/>
              </a:spcBef>
              <a:spcAft>
                <a:spcPts val="1600"/>
              </a:spcAft>
              <a:buNone/>
            </a:pPr>
            <a:r>
              <a:rPr lang="en"/>
              <a:t>If the labeled data set is sampled at random from a population, then we can infer accuracy on that population</a:t>
            </a:r>
            <a:endParaRPr/>
          </a:p>
        </p:txBody>
      </p:sp>
      <p:sp>
        <p:nvSpPr>
          <p:cNvPr id="250" name="Google Shape;250;p42"/>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Accuracy of a Classifier</a:t>
            </a:r>
            <a:endParaRPr/>
          </a:p>
        </p:txBody>
      </p:sp>
      <p:grpSp>
        <p:nvGrpSpPr>
          <p:cNvPr id="251" name="Google Shape;251;p42"/>
          <p:cNvGrpSpPr/>
          <p:nvPr/>
        </p:nvGrpSpPr>
        <p:grpSpPr>
          <a:xfrm>
            <a:off x="3108667" y="4658891"/>
            <a:ext cx="5974667" cy="1430741"/>
            <a:chOff x="2331500" y="3494168"/>
            <a:chExt cx="4481000" cy="1073056"/>
          </a:xfrm>
        </p:grpSpPr>
        <p:sp>
          <p:nvSpPr>
            <p:cNvPr id="252" name="Google Shape;252;p42"/>
            <p:cNvSpPr/>
            <p:nvPr/>
          </p:nvSpPr>
          <p:spPr>
            <a:xfrm>
              <a:off x="2416147" y="3550725"/>
              <a:ext cx="1171800" cy="8643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253" name="Google Shape;253;p42"/>
            <p:cNvSpPr/>
            <p:nvPr/>
          </p:nvSpPr>
          <p:spPr>
            <a:xfrm>
              <a:off x="3587947" y="3550725"/>
              <a:ext cx="1171800" cy="8643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sp>
          <p:nvSpPr>
            <p:cNvPr id="254" name="Google Shape;254;p42"/>
            <p:cNvSpPr/>
            <p:nvPr/>
          </p:nvSpPr>
          <p:spPr>
            <a:xfrm>
              <a:off x="5017975" y="3494175"/>
              <a:ext cx="1171800" cy="5499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255" name="Google Shape;255;p42"/>
            <p:cNvSpPr/>
            <p:nvPr/>
          </p:nvSpPr>
          <p:spPr>
            <a:xfrm>
              <a:off x="6190000" y="3494168"/>
              <a:ext cx="622500" cy="5499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cxnSp>
          <p:nvCxnSpPr>
            <p:cNvPr id="256" name="Google Shape;256;p42"/>
            <p:cNvCxnSpPr/>
            <p:nvPr/>
          </p:nvCxnSpPr>
          <p:spPr>
            <a:xfrm>
              <a:off x="2331500" y="4159725"/>
              <a:ext cx="2583000" cy="0"/>
            </a:xfrm>
            <a:prstGeom prst="straightConnector1">
              <a:avLst/>
            </a:prstGeom>
            <a:noFill/>
            <a:ln w="28575" cap="flat" cmpd="sng">
              <a:solidFill>
                <a:srgbClr val="000000"/>
              </a:solidFill>
              <a:prstDash val="dash"/>
              <a:round/>
              <a:headEnd type="none" w="med" len="med"/>
              <a:tailEnd type="none" w="med" len="med"/>
            </a:ln>
          </p:spPr>
        </p:cxnSp>
        <p:sp>
          <p:nvSpPr>
            <p:cNvPr id="257" name="Google Shape;257;p42"/>
            <p:cNvSpPr/>
            <p:nvPr/>
          </p:nvSpPr>
          <p:spPr>
            <a:xfrm>
              <a:off x="5017975" y="4262725"/>
              <a:ext cx="1171800" cy="3045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258" name="Google Shape;258;p42"/>
            <p:cNvSpPr/>
            <p:nvPr/>
          </p:nvSpPr>
          <p:spPr>
            <a:xfrm>
              <a:off x="6190000" y="4262717"/>
              <a:ext cx="622500" cy="3045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sp>
        <p:nvSpPr>
          <p:cNvPr id="259" name="Google Shape;259;p42"/>
          <p:cNvSpPr txBox="1"/>
          <p:nvPr/>
        </p:nvSpPr>
        <p:spPr>
          <a:xfrm>
            <a:off x="5162200" y="6191991"/>
            <a:ext cx="1867600" cy="8068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846795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9">
                                            <p:txEl>
                                              <p:pRg st="0" end="0"/>
                                            </p:txEl>
                                          </p:spTgt>
                                        </p:tgtEl>
                                        <p:attrNameLst>
                                          <p:attrName>style.visibility</p:attrName>
                                        </p:attrNameLst>
                                      </p:cBhvr>
                                      <p:to>
                                        <p:strVal val="visible"/>
                                      </p:to>
                                    </p:set>
                                    <p:animEffect transition="in" filter="fade">
                                      <p:cBhvr>
                                        <p:cTn id="7" dur="1"/>
                                        <p:tgtEl>
                                          <p:spTgt spid="24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9">
                                            <p:txEl>
                                              <p:pRg st="1" end="1"/>
                                            </p:txEl>
                                          </p:spTgt>
                                        </p:tgtEl>
                                        <p:attrNameLst>
                                          <p:attrName>style.visibility</p:attrName>
                                        </p:attrNameLst>
                                      </p:cBhvr>
                                      <p:to>
                                        <p:strVal val="visible"/>
                                      </p:to>
                                    </p:set>
                                    <p:animEffect transition="in" filter="fade">
                                      <p:cBhvr>
                                        <p:cTn id="12" dur="1"/>
                                        <p:tgtEl>
                                          <p:spTgt spid="24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9">
                                            <p:txEl>
                                              <p:pRg st="2" end="2"/>
                                            </p:txEl>
                                          </p:spTgt>
                                        </p:tgtEl>
                                        <p:attrNameLst>
                                          <p:attrName>style.visibility</p:attrName>
                                        </p:attrNameLst>
                                      </p:cBhvr>
                                      <p:to>
                                        <p:strVal val="visible"/>
                                      </p:to>
                                    </p:set>
                                    <p:animEffect transition="in" filter="fade">
                                      <p:cBhvr>
                                        <p:cTn id="17" dur="1"/>
                                        <p:tgtEl>
                                          <p:spTgt spid="24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1"/>
                                        </p:tgtEl>
                                        <p:attrNameLst>
                                          <p:attrName>style.visibility</p:attrName>
                                        </p:attrNameLst>
                                      </p:cBhvr>
                                      <p:to>
                                        <p:strVal val="visible"/>
                                      </p:to>
                                    </p:set>
                                    <p:animEffect transition="in" filter="fade">
                                      <p:cBhvr>
                                        <p:cTn id="22" dur="1"/>
                                        <p:tgtEl>
                                          <p:spTgt spid="25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59"/>
                                        </p:tgtEl>
                                        <p:attrNameLst>
                                          <p:attrName>style.visibility</p:attrName>
                                        </p:attrNameLst>
                                      </p:cBhvr>
                                      <p:to>
                                        <p:strVal val="visible"/>
                                      </p:to>
                                    </p:set>
                                    <p:animEffect transition="in" filter="fade">
                                      <p:cBhvr>
                                        <p:cTn id="27" dur="1"/>
                                        <p:tgtEl>
                                          <p:spTgt spid="2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8"/>
          <p:cNvSpPr txBox="1">
            <a:spLocks noGrp="1"/>
          </p:cNvSpPr>
          <p:nvPr>
            <p:ph type="title"/>
          </p:nvPr>
        </p:nvSpPr>
        <p:spPr>
          <a:xfrm>
            <a:off x="609600" y="274633"/>
            <a:ext cx="10894000" cy="901200"/>
          </a:xfrm>
          <a:prstGeom prst="rect">
            <a:avLst/>
          </a:prstGeom>
        </p:spPr>
        <p:txBody>
          <a:bodyPr spcFirstLastPara="1" vert="horz" wrap="square" lIns="121900" tIns="121900" rIns="121900" bIns="121900" rtlCol="0" anchor="b" anchorCtr="0">
            <a:noAutofit/>
          </a:bodyPr>
          <a:lstStyle/>
          <a:p>
            <a:r>
              <a:rPr lang="en" dirty="0"/>
              <a:t>Regression “Model”: Signal + Noise</a:t>
            </a:r>
            <a:endParaRPr dirty="0"/>
          </a:p>
        </p:txBody>
      </p:sp>
      <p:cxnSp>
        <p:nvCxnSpPr>
          <p:cNvPr id="134" name="Google Shape;134;p28"/>
          <p:cNvCxnSpPr/>
          <p:nvPr/>
        </p:nvCxnSpPr>
        <p:spPr>
          <a:xfrm rot="10800000" flipH="1">
            <a:off x="2393000" y="1964900"/>
            <a:ext cx="7406000" cy="3845600"/>
          </a:xfrm>
          <a:prstGeom prst="straightConnector1">
            <a:avLst/>
          </a:prstGeom>
          <a:noFill/>
          <a:ln w="28575" cap="flat" cmpd="sng">
            <a:solidFill>
              <a:srgbClr val="6AA84F"/>
            </a:solidFill>
            <a:prstDash val="solid"/>
            <a:round/>
            <a:headEnd type="none" w="med" len="med"/>
            <a:tailEnd type="none" w="med" len="med"/>
          </a:ln>
        </p:spPr>
      </p:cxnSp>
      <p:sp>
        <p:nvSpPr>
          <p:cNvPr id="135" name="Google Shape;135;p28"/>
          <p:cNvSpPr/>
          <p:nvPr/>
        </p:nvSpPr>
        <p:spPr>
          <a:xfrm>
            <a:off x="3543400" y="3073200"/>
            <a:ext cx="319200" cy="35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6" name="Google Shape;136;p28"/>
          <p:cNvSpPr/>
          <p:nvPr/>
        </p:nvSpPr>
        <p:spPr>
          <a:xfrm>
            <a:off x="9103733" y="2487133"/>
            <a:ext cx="319200" cy="35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7" name="Google Shape;137;p28"/>
          <p:cNvSpPr/>
          <p:nvPr/>
        </p:nvSpPr>
        <p:spPr>
          <a:xfrm>
            <a:off x="5813867" y="5074967"/>
            <a:ext cx="319200" cy="35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38" name="Google Shape;138;p28"/>
          <p:cNvSpPr/>
          <p:nvPr/>
        </p:nvSpPr>
        <p:spPr>
          <a:xfrm>
            <a:off x="6823133" y="1964900"/>
            <a:ext cx="319200" cy="35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cxnSp>
        <p:nvCxnSpPr>
          <p:cNvPr id="139" name="Google Shape;139;p28"/>
          <p:cNvCxnSpPr>
            <a:stCxn id="135" idx="4"/>
          </p:cNvCxnSpPr>
          <p:nvPr/>
        </p:nvCxnSpPr>
        <p:spPr>
          <a:xfrm>
            <a:off x="3703000" y="3426000"/>
            <a:ext cx="25200" cy="1679200"/>
          </a:xfrm>
          <a:prstGeom prst="straightConnector1">
            <a:avLst/>
          </a:prstGeom>
          <a:noFill/>
          <a:ln w="19050" cap="flat" cmpd="sng">
            <a:solidFill>
              <a:schemeClr val="accent2"/>
            </a:solidFill>
            <a:prstDash val="solid"/>
            <a:round/>
            <a:headEnd type="none" w="med" len="med"/>
            <a:tailEnd type="none" w="med" len="med"/>
          </a:ln>
        </p:spPr>
      </p:cxnSp>
      <p:cxnSp>
        <p:nvCxnSpPr>
          <p:cNvPr id="140" name="Google Shape;140;p28"/>
          <p:cNvCxnSpPr>
            <a:stCxn id="137" idx="0"/>
          </p:cNvCxnSpPr>
          <p:nvPr/>
        </p:nvCxnSpPr>
        <p:spPr>
          <a:xfrm rot="10800000" flipH="1">
            <a:off x="5973467" y="3980167"/>
            <a:ext cx="4800" cy="1094800"/>
          </a:xfrm>
          <a:prstGeom prst="straightConnector1">
            <a:avLst/>
          </a:prstGeom>
          <a:noFill/>
          <a:ln w="19050" cap="flat" cmpd="sng">
            <a:solidFill>
              <a:schemeClr val="accent2"/>
            </a:solidFill>
            <a:prstDash val="solid"/>
            <a:round/>
            <a:headEnd type="none" w="med" len="med"/>
            <a:tailEnd type="none" w="med" len="med"/>
          </a:ln>
        </p:spPr>
      </p:cxnSp>
      <p:cxnSp>
        <p:nvCxnSpPr>
          <p:cNvPr id="141" name="Google Shape;141;p28"/>
          <p:cNvCxnSpPr>
            <a:stCxn id="138" idx="4"/>
          </p:cNvCxnSpPr>
          <p:nvPr/>
        </p:nvCxnSpPr>
        <p:spPr>
          <a:xfrm>
            <a:off x="6982733" y="2317700"/>
            <a:ext cx="20000" cy="1108000"/>
          </a:xfrm>
          <a:prstGeom prst="straightConnector1">
            <a:avLst/>
          </a:prstGeom>
          <a:noFill/>
          <a:ln w="19050" cap="flat" cmpd="sng">
            <a:solidFill>
              <a:schemeClr val="accent2"/>
            </a:solidFill>
            <a:prstDash val="solid"/>
            <a:round/>
            <a:headEnd type="none" w="med" len="med"/>
            <a:tailEnd type="none" w="med" len="med"/>
          </a:ln>
        </p:spPr>
      </p:cxnSp>
      <p:cxnSp>
        <p:nvCxnSpPr>
          <p:cNvPr id="142" name="Google Shape;142;p28"/>
          <p:cNvCxnSpPr>
            <a:stCxn id="136" idx="0"/>
          </p:cNvCxnSpPr>
          <p:nvPr/>
        </p:nvCxnSpPr>
        <p:spPr>
          <a:xfrm rot="10800000" flipH="1">
            <a:off x="9263333" y="2216733"/>
            <a:ext cx="6800" cy="270400"/>
          </a:xfrm>
          <a:prstGeom prst="straightConnector1">
            <a:avLst/>
          </a:prstGeom>
          <a:noFill/>
          <a:ln w="19050" cap="flat" cmpd="sng">
            <a:solidFill>
              <a:schemeClr val="accent2"/>
            </a:solidFill>
            <a:prstDash val="solid"/>
            <a:round/>
            <a:headEnd type="none" w="med" len="med"/>
            <a:tailEnd type="none" w="med" len="med"/>
          </a:ln>
        </p:spPr>
      </p:cxnSp>
      <p:sp>
        <p:nvSpPr>
          <p:cNvPr id="143" name="Google Shape;143;p28"/>
          <p:cNvSpPr/>
          <p:nvPr/>
        </p:nvSpPr>
        <p:spPr>
          <a:xfrm>
            <a:off x="609600" y="1621767"/>
            <a:ext cx="2747600" cy="3453200"/>
          </a:xfrm>
          <a:prstGeom prst="wedgeRoundRectCallout">
            <a:avLst>
              <a:gd name="adj1" fmla="val 61212"/>
              <a:gd name="adj2" fmla="val 27468"/>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3200"/>
              <a:t>Distance drawn at random from normal distribution with mean 0</a:t>
            </a:r>
            <a:endParaRPr sz="3200"/>
          </a:p>
        </p:txBody>
      </p:sp>
      <p:sp>
        <p:nvSpPr>
          <p:cNvPr id="144" name="Google Shape;144;p28"/>
          <p:cNvSpPr/>
          <p:nvPr/>
        </p:nvSpPr>
        <p:spPr>
          <a:xfrm>
            <a:off x="6696600" y="3828767"/>
            <a:ext cx="3978800" cy="2387200"/>
          </a:xfrm>
          <a:prstGeom prst="wedgeRoundRectCallout">
            <a:avLst>
              <a:gd name="adj1" fmla="val -63962"/>
              <a:gd name="adj2" fmla="val -20944"/>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3200"/>
              <a:t>Another distance drawn independently from the same normal distribution</a:t>
            </a:r>
            <a:endParaRPr sz="3200"/>
          </a:p>
        </p:txBody>
      </p:sp>
    </p:spTree>
    <p:extLst>
      <p:ext uri="{BB962C8B-B14F-4D97-AF65-F5344CB8AC3E}">
        <p14:creationId xmlns:p14="http://schemas.microsoft.com/office/powerpoint/2010/main" val="34036548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9"/>
          <p:cNvSpPr txBox="1">
            <a:spLocks noGrp="1"/>
          </p:cNvSpPr>
          <p:nvPr>
            <p:ph type="title"/>
          </p:nvPr>
        </p:nvSpPr>
        <p:spPr>
          <a:xfrm>
            <a:off x="609600" y="274633"/>
            <a:ext cx="10894000" cy="901200"/>
          </a:xfrm>
          <a:prstGeom prst="rect">
            <a:avLst/>
          </a:prstGeom>
        </p:spPr>
        <p:txBody>
          <a:bodyPr spcFirstLastPara="1" vert="horz" wrap="square" lIns="121900" tIns="121900" rIns="121900" bIns="121900" rtlCol="0" anchor="b" anchorCtr="0">
            <a:noAutofit/>
          </a:bodyPr>
          <a:lstStyle/>
          <a:p>
            <a:r>
              <a:rPr lang="en"/>
              <a:t>What We Get to See</a:t>
            </a:r>
            <a:endParaRPr/>
          </a:p>
        </p:txBody>
      </p:sp>
      <p:sp>
        <p:nvSpPr>
          <p:cNvPr id="150" name="Google Shape;150;p29"/>
          <p:cNvSpPr/>
          <p:nvPr/>
        </p:nvSpPr>
        <p:spPr>
          <a:xfrm>
            <a:off x="3543400" y="3073200"/>
            <a:ext cx="319200" cy="35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1" name="Google Shape;151;p29"/>
          <p:cNvSpPr/>
          <p:nvPr/>
        </p:nvSpPr>
        <p:spPr>
          <a:xfrm>
            <a:off x="9103733" y="2487133"/>
            <a:ext cx="319200" cy="35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2" name="Google Shape;152;p29"/>
          <p:cNvSpPr/>
          <p:nvPr/>
        </p:nvSpPr>
        <p:spPr>
          <a:xfrm>
            <a:off x="5813867" y="5074967"/>
            <a:ext cx="319200" cy="35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3" name="Google Shape;153;p29"/>
          <p:cNvSpPr/>
          <p:nvPr/>
        </p:nvSpPr>
        <p:spPr>
          <a:xfrm>
            <a:off x="6823133" y="1964900"/>
            <a:ext cx="319200" cy="35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4" name="Google Shape;154;p29"/>
          <p:cNvSpPr txBox="1"/>
          <p:nvPr/>
        </p:nvSpPr>
        <p:spPr>
          <a:xfrm>
            <a:off x="9673000" y="5323467"/>
            <a:ext cx="9672800" cy="1128400"/>
          </a:xfrm>
          <a:prstGeom prst="rect">
            <a:avLst/>
          </a:prstGeom>
          <a:noFill/>
          <a:ln>
            <a:noFill/>
          </a:ln>
        </p:spPr>
        <p:txBody>
          <a:bodyPr spcFirstLastPara="1" wrap="square" lIns="121900" tIns="121900" rIns="121900" bIns="121900" anchor="t" anchorCtr="0">
            <a:noAutofit/>
          </a:bodyPr>
          <a:lstStyle/>
          <a:p>
            <a:endParaRPr sz="2400"/>
          </a:p>
        </p:txBody>
      </p:sp>
    </p:spTree>
    <p:extLst>
      <p:ext uri="{BB962C8B-B14F-4D97-AF65-F5344CB8AC3E}">
        <p14:creationId xmlns:p14="http://schemas.microsoft.com/office/powerpoint/2010/main" val="4046990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2"/>
          <p:cNvSpPr txBox="1">
            <a:spLocks noGrp="1"/>
          </p:cNvSpPr>
          <p:nvPr>
            <p:ph type="title"/>
          </p:nvPr>
        </p:nvSpPr>
        <p:spPr>
          <a:xfrm>
            <a:off x="609600" y="274633"/>
            <a:ext cx="10254800" cy="901200"/>
          </a:xfrm>
          <a:prstGeom prst="rect">
            <a:avLst/>
          </a:prstGeom>
        </p:spPr>
        <p:txBody>
          <a:bodyPr spcFirstLastPara="1" vert="horz" wrap="square" lIns="121900" tIns="121900" rIns="121900" bIns="121900" rtlCol="0" anchor="b" anchorCtr="0">
            <a:noAutofit/>
          </a:bodyPr>
          <a:lstStyle/>
          <a:p>
            <a:r>
              <a:rPr lang="en"/>
              <a:t>Regression Prediction</a:t>
            </a:r>
            <a:endParaRPr/>
          </a:p>
        </p:txBody>
      </p:sp>
      <p:sp>
        <p:nvSpPr>
          <p:cNvPr id="172" name="Google Shape;172;p32"/>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buNone/>
            </a:pPr>
            <a:r>
              <a:rPr lang="en" b="1">
                <a:solidFill>
                  <a:srgbClr val="3B7EA1"/>
                </a:solidFill>
              </a:rPr>
              <a:t>If the data come from the regression model,</a:t>
            </a:r>
            <a:endParaRPr>
              <a:solidFill>
                <a:srgbClr val="3B7EA1"/>
              </a:solidFill>
            </a:endParaRPr>
          </a:p>
          <a:p>
            <a:pPr marL="1219170">
              <a:spcBef>
                <a:spcPts val="533"/>
              </a:spcBef>
              <a:buClr>
                <a:srgbClr val="000000"/>
              </a:buClr>
            </a:pPr>
            <a:r>
              <a:rPr lang="en">
                <a:solidFill>
                  <a:srgbClr val="000000"/>
                </a:solidFill>
              </a:rPr>
              <a:t>The regression line is close to true line</a:t>
            </a:r>
            <a:endParaRPr>
              <a:solidFill>
                <a:srgbClr val="000000"/>
              </a:solidFill>
            </a:endParaRPr>
          </a:p>
          <a:p>
            <a:pPr marL="1219170">
              <a:buClr>
                <a:srgbClr val="000000"/>
              </a:buClr>
            </a:pPr>
            <a:r>
              <a:rPr lang="en">
                <a:solidFill>
                  <a:srgbClr val="000000"/>
                </a:solidFill>
              </a:rPr>
              <a:t>Given a new value of </a:t>
            </a:r>
            <a:r>
              <a:rPr lang="en" i="1">
                <a:solidFill>
                  <a:srgbClr val="000000"/>
                </a:solidFill>
              </a:rPr>
              <a:t>x</a:t>
            </a:r>
            <a:r>
              <a:rPr lang="en">
                <a:solidFill>
                  <a:srgbClr val="000000"/>
                </a:solidFill>
              </a:rPr>
              <a:t>, predict y by finding the point on the regression line at that </a:t>
            </a:r>
            <a:r>
              <a:rPr lang="en" i="1">
                <a:solidFill>
                  <a:srgbClr val="000000"/>
                </a:solidFill>
              </a:rPr>
              <a:t>x</a:t>
            </a:r>
            <a:endParaRPr i="1">
              <a:solidFill>
                <a:srgbClr val="000000"/>
              </a:solidFill>
            </a:endParaRPr>
          </a:p>
        </p:txBody>
      </p:sp>
    </p:spTree>
    <p:extLst>
      <p:ext uri="{BB962C8B-B14F-4D97-AF65-F5344CB8AC3E}">
        <p14:creationId xmlns:p14="http://schemas.microsoft.com/office/powerpoint/2010/main" val="2081419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3"/>
          <p:cNvSpPr txBox="1">
            <a:spLocks noGrp="1"/>
          </p:cNvSpPr>
          <p:nvPr>
            <p:ph type="title"/>
          </p:nvPr>
        </p:nvSpPr>
        <p:spPr>
          <a:xfrm>
            <a:off x="609600" y="274633"/>
            <a:ext cx="10254800" cy="901200"/>
          </a:xfrm>
          <a:prstGeom prst="rect">
            <a:avLst/>
          </a:prstGeom>
        </p:spPr>
        <p:txBody>
          <a:bodyPr spcFirstLastPara="1" vert="horz" wrap="square" lIns="121900" tIns="121900" rIns="121900" bIns="121900" rtlCol="0" anchor="b" anchorCtr="0">
            <a:noAutofit/>
          </a:bodyPr>
          <a:lstStyle/>
          <a:p>
            <a:r>
              <a:rPr lang="en"/>
              <a:t>Confidence Interval for Prediction</a:t>
            </a:r>
            <a:endParaRPr/>
          </a:p>
        </p:txBody>
      </p:sp>
      <p:sp>
        <p:nvSpPr>
          <p:cNvPr id="178" name="Google Shape;178;p33"/>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a:buClr>
                <a:srgbClr val="3B7EA1"/>
              </a:buClr>
            </a:pPr>
            <a:r>
              <a:rPr lang="en" b="1">
                <a:solidFill>
                  <a:srgbClr val="3B7EA1"/>
                </a:solidFill>
              </a:rPr>
              <a:t>Bootstrap the scatter plot</a:t>
            </a:r>
            <a:endParaRPr b="1">
              <a:solidFill>
                <a:srgbClr val="3B7EA1"/>
              </a:solidFill>
            </a:endParaRPr>
          </a:p>
          <a:p>
            <a:pPr>
              <a:buClr>
                <a:srgbClr val="3B7EA1"/>
              </a:buClr>
            </a:pPr>
            <a:r>
              <a:rPr lang="en" b="1">
                <a:solidFill>
                  <a:srgbClr val="3B7EA1"/>
                </a:solidFill>
              </a:rPr>
              <a:t>Get a prediction for </a:t>
            </a:r>
            <a:r>
              <a:rPr lang="en" b="1" i="1">
                <a:solidFill>
                  <a:srgbClr val="3B7EA1"/>
                </a:solidFill>
              </a:rPr>
              <a:t>y</a:t>
            </a:r>
            <a:r>
              <a:rPr lang="en" b="1">
                <a:solidFill>
                  <a:srgbClr val="3B7EA1"/>
                </a:solidFill>
              </a:rPr>
              <a:t> using the regression line that goes through the resampled plot</a:t>
            </a:r>
            <a:endParaRPr>
              <a:solidFill>
                <a:srgbClr val="000000"/>
              </a:solidFill>
            </a:endParaRPr>
          </a:p>
          <a:p>
            <a:pPr>
              <a:buClr>
                <a:srgbClr val="000000"/>
              </a:buClr>
            </a:pPr>
            <a:r>
              <a:rPr lang="en">
                <a:solidFill>
                  <a:srgbClr val="000000"/>
                </a:solidFill>
              </a:rPr>
              <a:t>Repeat the two steps above many times</a:t>
            </a:r>
            <a:endParaRPr>
              <a:solidFill>
                <a:srgbClr val="000000"/>
              </a:solidFill>
            </a:endParaRPr>
          </a:p>
          <a:p>
            <a:pPr>
              <a:buClr>
                <a:srgbClr val="000000"/>
              </a:buClr>
            </a:pPr>
            <a:r>
              <a:rPr lang="en">
                <a:solidFill>
                  <a:srgbClr val="000000"/>
                </a:solidFill>
              </a:rPr>
              <a:t>Draw the empirical histogram of all the predictions.</a:t>
            </a:r>
            <a:endParaRPr>
              <a:solidFill>
                <a:srgbClr val="000000"/>
              </a:solidFill>
            </a:endParaRPr>
          </a:p>
          <a:p>
            <a:pPr>
              <a:buClr>
                <a:srgbClr val="000000"/>
              </a:buClr>
            </a:pPr>
            <a:r>
              <a:rPr lang="en">
                <a:solidFill>
                  <a:srgbClr val="000000"/>
                </a:solidFill>
              </a:rPr>
              <a:t>Get the “middle 95%” interval.</a:t>
            </a:r>
            <a:endParaRPr>
              <a:solidFill>
                <a:srgbClr val="000000"/>
              </a:solidFill>
            </a:endParaRPr>
          </a:p>
          <a:p>
            <a:pPr>
              <a:buClr>
                <a:srgbClr val="000000"/>
              </a:buClr>
            </a:pPr>
            <a:r>
              <a:rPr lang="en">
                <a:solidFill>
                  <a:srgbClr val="000000"/>
                </a:solidFill>
              </a:rPr>
              <a:t>That’s an approximate 95% confidence interval for the predicted value of </a:t>
            </a:r>
            <a:r>
              <a:rPr lang="en" i="1">
                <a:solidFill>
                  <a:srgbClr val="000000"/>
                </a:solidFill>
              </a:rPr>
              <a:t>y</a:t>
            </a:r>
            <a:r>
              <a:rPr lang="en">
                <a:solidFill>
                  <a:srgbClr val="000000"/>
                </a:solidFill>
              </a:rPr>
              <a:t>.</a:t>
            </a:r>
            <a:endParaRPr i="1">
              <a:solidFill>
                <a:srgbClr val="000000"/>
              </a:solidFill>
            </a:endParaRPr>
          </a:p>
        </p:txBody>
      </p:sp>
    </p:spTree>
    <p:extLst>
      <p:ext uri="{BB962C8B-B14F-4D97-AF65-F5344CB8AC3E}">
        <p14:creationId xmlns:p14="http://schemas.microsoft.com/office/powerpoint/2010/main" val="4061883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609600" y="274633"/>
            <a:ext cx="10865200" cy="901200"/>
          </a:xfrm>
          <a:prstGeom prst="rect">
            <a:avLst/>
          </a:prstGeom>
        </p:spPr>
        <p:txBody>
          <a:bodyPr spcFirstLastPara="1" vert="horz" wrap="square" lIns="121900" tIns="121900" rIns="121900" bIns="121900" rtlCol="0" anchor="b" anchorCtr="0">
            <a:noAutofit/>
          </a:bodyPr>
          <a:lstStyle/>
          <a:p>
            <a:r>
              <a:rPr lang="en"/>
              <a:t>Predictions at Different Values of </a:t>
            </a:r>
            <a:r>
              <a:rPr lang="en" i="1"/>
              <a:t>x</a:t>
            </a:r>
            <a:endParaRPr i="1"/>
          </a:p>
        </p:txBody>
      </p:sp>
      <p:sp>
        <p:nvSpPr>
          <p:cNvPr id="185" name="Google Shape;185;p34"/>
          <p:cNvSpPr txBox="1">
            <a:spLocks noGrp="1"/>
          </p:cNvSpPr>
          <p:nvPr>
            <p:ph type="body" idx="1"/>
          </p:nvPr>
        </p:nvSpPr>
        <p:spPr>
          <a:xfrm>
            <a:off x="609600" y="2064033"/>
            <a:ext cx="10972800" cy="3602800"/>
          </a:xfrm>
          <a:prstGeom prst="rect">
            <a:avLst/>
          </a:prstGeom>
        </p:spPr>
        <p:txBody>
          <a:bodyPr spcFirstLastPara="1" vert="horz" wrap="square" lIns="121900" tIns="121900" rIns="121900" bIns="121900" rtlCol="0" anchor="t" anchorCtr="0">
            <a:noAutofit/>
          </a:bodyPr>
          <a:lstStyle/>
          <a:p>
            <a:r>
              <a:rPr lang="en"/>
              <a:t>Since </a:t>
            </a:r>
            <a:r>
              <a:rPr lang="en" i="1"/>
              <a:t>y</a:t>
            </a:r>
            <a:r>
              <a:rPr lang="en"/>
              <a:t> is correlated with </a:t>
            </a:r>
            <a:r>
              <a:rPr lang="en" i="1"/>
              <a:t>x</a:t>
            </a:r>
            <a:r>
              <a:rPr lang="en"/>
              <a:t>, the predicted values of </a:t>
            </a:r>
            <a:r>
              <a:rPr lang="en" i="1"/>
              <a:t>y</a:t>
            </a:r>
            <a:r>
              <a:rPr lang="en"/>
              <a:t> depend on the value of </a:t>
            </a:r>
            <a:r>
              <a:rPr lang="en" i="1"/>
              <a:t>x</a:t>
            </a:r>
            <a:r>
              <a:rPr lang="en"/>
              <a:t>.</a:t>
            </a:r>
            <a:endParaRPr/>
          </a:p>
          <a:p>
            <a:pPr marL="0" indent="0">
              <a:spcBef>
                <a:spcPts val="533"/>
              </a:spcBef>
              <a:buNone/>
            </a:pPr>
            <a:endParaRPr/>
          </a:p>
          <a:p>
            <a:pPr>
              <a:spcBef>
                <a:spcPts val="533"/>
              </a:spcBef>
            </a:pPr>
            <a:r>
              <a:rPr lang="en"/>
              <a:t>The width of the prediction interval also depends on </a:t>
            </a:r>
            <a:r>
              <a:rPr lang="en" i="1"/>
              <a:t>x</a:t>
            </a:r>
            <a:r>
              <a:rPr lang="en"/>
              <a:t>.</a:t>
            </a:r>
            <a:endParaRPr/>
          </a:p>
          <a:p>
            <a:pPr lvl="1">
              <a:spcBef>
                <a:spcPts val="0"/>
              </a:spcBef>
            </a:pPr>
            <a:r>
              <a:rPr lang="en"/>
              <a:t>Typically, intervals are wider for values of </a:t>
            </a:r>
            <a:r>
              <a:rPr lang="en" i="1"/>
              <a:t>x</a:t>
            </a:r>
            <a:r>
              <a:rPr lang="en"/>
              <a:t> that are further away from the mean of </a:t>
            </a:r>
            <a:r>
              <a:rPr lang="en" i="1"/>
              <a:t>x</a:t>
            </a:r>
            <a:r>
              <a:rPr lang="en"/>
              <a:t>.</a:t>
            </a:r>
            <a:endParaRPr/>
          </a:p>
        </p:txBody>
      </p:sp>
    </p:spTree>
    <p:extLst>
      <p:ext uri="{BB962C8B-B14F-4D97-AF65-F5344CB8AC3E}">
        <p14:creationId xmlns:p14="http://schemas.microsoft.com/office/powerpoint/2010/main" val="1708661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6"/>
          <p:cNvSpPr txBox="1">
            <a:spLocks noGrp="1"/>
          </p:cNvSpPr>
          <p:nvPr>
            <p:ph type="title"/>
          </p:nvPr>
        </p:nvSpPr>
        <p:spPr>
          <a:xfrm>
            <a:off x="609600" y="274633"/>
            <a:ext cx="10865200" cy="901200"/>
          </a:xfrm>
          <a:prstGeom prst="rect">
            <a:avLst/>
          </a:prstGeom>
        </p:spPr>
        <p:txBody>
          <a:bodyPr spcFirstLastPara="1" vert="horz" wrap="square" lIns="121900" tIns="121900" rIns="121900" bIns="121900" rtlCol="0" anchor="b" anchorCtr="0">
            <a:noAutofit/>
          </a:bodyPr>
          <a:lstStyle/>
          <a:p>
            <a:r>
              <a:rPr lang="en"/>
              <a:t>Confidence Interval for True Slope</a:t>
            </a:r>
            <a:endParaRPr/>
          </a:p>
        </p:txBody>
      </p:sp>
      <p:sp>
        <p:nvSpPr>
          <p:cNvPr id="196" name="Google Shape;196;p36"/>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r>
              <a:rPr lang="en" b="1">
                <a:solidFill>
                  <a:srgbClr val="3B7EA1"/>
                </a:solidFill>
              </a:rPr>
              <a:t>Bootstrap the scatter plot.</a:t>
            </a:r>
            <a:endParaRPr b="1">
              <a:solidFill>
                <a:srgbClr val="3B7EA1"/>
              </a:solidFill>
            </a:endParaRPr>
          </a:p>
          <a:p>
            <a:r>
              <a:rPr lang="en" b="1">
                <a:solidFill>
                  <a:srgbClr val="3B7EA1"/>
                </a:solidFill>
              </a:rPr>
              <a:t>Find the slope of the regression line through the bootstrapped plot.</a:t>
            </a:r>
            <a:endParaRPr b="1">
              <a:solidFill>
                <a:srgbClr val="3B7EA1"/>
              </a:solidFill>
            </a:endParaRPr>
          </a:p>
          <a:p>
            <a:r>
              <a:rPr lang="en"/>
              <a:t>Repeat.</a:t>
            </a:r>
            <a:endParaRPr/>
          </a:p>
          <a:p>
            <a:r>
              <a:rPr lang="en"/>
              <a:t>Draw the empirical histogram of all the generated slopes.</a:t>
            </a:r>
            <a:endParaRPr/>
          </a:p>
          <a:p>
            <a:r>
              <a:rPr lang="en"/>
              <a:t>Get the “middle 95%” interval.</a:t>
            </a:r>
            <a:endParaRPr/>
          </a:p>
          <a:p>
            <a:r>
              <a:rPr lang="en"/>
              <a:t>That’s an approximate 95% confidence interval for the slope of the true line.</a:t>
            </a:r>
            <a:endParaRPr/>
          </a:p>
        </p:txBody>
      </p:sp>
    </p:spTree>
    <p:extLst>
      <p:ext uri="{BB962C8B-B14F-4D97-AF65-F5344CB8AC3E}">
        <p14:creationId xmlns:p14="http://schemas.microsoft.com/office/powerpoint/2010/main" val="4031990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7"/>
          <p:cNvSpPr txBox="1">
            <a:spLocks noGrp="1"/>
          </p:cNvSpPr>
          <p:nvPr>
            <p:ph type="title"/>
          </p:nvPr>
        </p:nvSpPr>
        <p:spPr>
          <a:xfrm>
            <a:off x="609600" y="274633"/>
            <a:ext cx="10250000" cy="901200"/>
          </a:xfrm>
          <a:prstGeom prst="rect">
            <a:avLst/>
          </a:prstGeom>
        </p:spPr>
        <p:txBody>
          <a:bodyPr spcFirstLastPara="1" vert="horz" wrap="square" lIns="121900" tIns="121900" rIns="121900" bIns="121900" rtlCol="0" anchor="b" anchorCtr="0">
            <a:noAutofit/>
          </a:bodyPr>
          <a:lstStyle/>
          <a:p>
            <a:r>
              <a:rPr lang="en"/>
              <a:t>Rain on the Regression Parade</a:t>
            </a:r>
            <a:endParaRPr/>
          </a:p>
        </p:txBody>
      </p:sp>
      <p:pic>
        <p:nvPicPr>
          <p:cNvPr id="203" name="Google Shape;203;p37"/>
          <p:cNvPicPr preferRelativeResize="0"/>
          <p:nvPr/>
        </p:nvPicPr>
        <p:blipFill>
          <a:blip r:embed="rId3">
            <a:alphaModFix/>
          </a:blip>
          <a:stretch>
            <a:fillRect/>
          </a:stretch>
        </p:blipFill>
        <p:spPr>
          <a:xfrm>
            <a:off x="1178927" y="4562460"/>
            <a:ext cx="1733933" cy="1733933"/>
          </a:xfrm>
          <a:prstGeom prst="rect">
            <a:avLst/>
          </a:prstGeom>
          <a:noFill/>
          <a:ln>
            <a:noFill/>
          </a:ln>
        </p:spPr>
      </p:pic>
      <p:pic>
        <p:nvPicPr>
          <p:cNvPr id="204" name="Google Shape;204;p37"/>
          <p:cNvPicPr preferRelativeResize="0"/>
          <p:nvPr/>
        </p:nvPicPr>
        <p:blipFill rotWithShape="1">
          <a:blip r:embed="rId4">
            <a:alphaModFix/>
          </a:blip>
          <a:srcRect l="20985" t="17178" r="21894" b="9222"/>
          <a:stretch/>
        </p:blipFill>
        <p:spPr>
          <a:xfrm>
            <a:off x="5081284" y="4562467"/>
            <a:ext cx="2029433" cy="1733933"/>
          </a:xfrm>
          <a:prstGeom prst="rect">
            <a:avLst/>
          </a:prstGeom>
          <a:noFill/>
          <a:ln>
            <a:noFill/>
          </a:ln>
        </p:spPr>
      </p:pic>
      <p:sp>
        <p:nvSpPr>
          <p:cNvPr id="205" name="Google Shape;205;p37"/>
          <p:cNvSpPr/>
          <p:nvPr/>
        </p:nvSpPr>
        <p:spPr>
          <a:xfrm>
            <a:off x="747700" y="1297033"/>
            <a:ext cx="3540000" cy="2884000"/>
          </a:xfrm>
          <a:prstGeom prst="wedgeRoundRectCallout">
            <a:avLst>
              <a:gd name="adj1" fmla="val -20833"/>
              <a:gd name="adj2" fmla="val 62500"/>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3200"/>
              <a:t>We observed a slope based on our sample of points.</a:t>
            </a:r>
            <a:endParaRPr sz="3200"/>
          </a:p>
        </p:txBody>
      </p:sp>
      <p:sp>
        <p:nvSpPr>
          <p:cNvPr id="206" name="Google Shape;206;p37"/>
          <p:cNvSpPr/>
          <p:nvPr/>
        </p:nvSpPr>
        <p:spPr>
          <a:xfrm>
            <a:off x="4478700" y="1327633"/>
            <a:ext cx="3540000" cy="2822800"/>
          </a:xfrm>
          <a:prstGeom prst="wedgeRoundRectCallout">
            <a:avLst>
              <a:gd name="adj1" fmla="val -7975"/>
              <a:gd name="adj2" fmla="val 64362"/>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3200"/>
              <a:t>But what if the sample scatter plot got its slope just by chance?</a:t>
            </a:r>
            <a:endParaRPr sz="3200"/>
          </a:p>
        </p:txBody>
      </p:sp>
      <p:sp>
        <p:nvSpPr>
          <p:cNvPr id="207" name="Google Shape;207;p37"/>
          <p:cNvSpPr/>
          <p:nvPr/>
        </p:nvSpPr>
        <p:spPr>
          <a:xfrm>
            <a:off x="8209700" y="1297033"/>
            <a:ext cx="3280400" cy="2548400"/>
          </a:xfrm>
          <a:prstGeom prst="wedgeRoundRectCallout">
            <a:avLst>
              <a:gd name="adj1" fmla="val 7012"/>
              <a:gd name="adj2" fmla="val 66163"/>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3200"/>
              <a:t>What if the true line is actually FLAT?</a:t>
            </a:r>
            <a:endParaRPr sz="3200"/>
          </a:p>
        </p:txBody>
      </p:sp>
      <p:pic>
        <p:nvPicPr>
          <p:cNvPr id="208" name="Google Shape;208;p37"/>
          <p:cNvPicPr preferRelativeResize="0"/>
          <p:nvPr/>
        </p:nvPicPr>
        <p:blipFill>
          <a:blip r:embed="rId5">
            <a:alphaModFix/>
          </a:blip>
          <a:stretch>
            <a:fillRect/>
          </a:stretch>
        </p:blipFill>
        <p:spPr>
          <a:xfrm>
            <a:off x="8737833" y="4302233"/>
            <a:ext cx="1900467" cy="1900467"/>
          </a:xfrm>
          <a:prstGeom prst="rect">
            <a:avLst/>
          </a:prstGeom>
          <a:noFill/>
          <a:ln>
            <a:noFill/>
          </a:ln>
        </p:spPr>
      </p:pic>
    </p:spTree>
    <p:extLst>
      <p:ext uri="{BB962C8B-B14F-4D97-AF65-F5344CB8AC3E}">
        <p14:creationId xmlns:p14="http://schemas.microsoft.com/office/powerpoint/2010/main" val="3813998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p:nvPr>
        </p:nvSpPr>
        <p:spPr>
          <a:xfrm>
            <a:off x="609600" y="274633"/>
            <a:ext cx="11162000" cy="901200"/>
          </a:xfrm>
          <a:prstGeom prst="rect">
            <a:avLst/>
          </a:prstGeom>
        </p:spPr>
        <p:txBody>
          <a:bodyPr spcFirstLastPara="1" vert="horz" wrap="square" lIns="121900" tIns="121900" rIns="121900" bIns="121900" rtlCol="0" anchor="b" anchorCtr="0">
            <a:noAutofit/>
          </a:bodyPr>
          <a:lstStyle/>
          <a:p>
            <a:r>
              <a:rPr lang="en"/>
              <a:t>Test Whether There Really is a Slope</a:t>
            </a:r>
            <a:endParaRPr/>
          </a:p>
        </p:txBody>
      </p:sp>
      <p:sp>
        <p:nvSpPr>
          <p:cNvPr id="215" name="Google Shape;215;p38"/>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r>
              <a:rPr lang="en" b="1">
                <a:solidFill>
                  <a:srgbClr val="3B7EA1"/>
                </a:solidFill>
              </a:rPr>
              <a:t>Null hypothesis:</a:t>
            </a:r>
            <a:r>
              <a:rPr lang="en"/>
              <a:t> The slope of the true line is 0.</a:t>
            </a:r>
            <a:endParaRPr/>
          </a:p>
          <a:p>
            <a:r>
              <a:rPr lang="en" b="1">
                <a:solidFill>
                  <a:srgbClr val="3B7EA1"/>
                </a:solidFill>
              </a:rPr>
              <a:t>Alternative hypothesis:</a:t>
            </a:r>
            <a:r>
              <a:rPr lang="en"/>
              <a:t> No, it’s not.</a:t>
            </a:r>
            <a:endParaRPr/>
          </a:p>
          <a:p>
            <a:pPr>
              <a:buClr>
                <a:srgbClr val="C4820E"/>
              </a:buClr>
            </a:pPr>
            <a:r>
              <a:rPr lang="en">
                <a:solidFill>
                  <a:srgbClr val="3B7EA1"/>
                </a:solidFill>
              </a:rPr>
              <a:t>Method:</a:t>
            </a:r>
            <a:endParaRPr>
              <a:solidFill>
                <a:srgbClr val="3B7EA1"/>
              </a:solidFill>
            </a:endParaRPr>
          </a:p>
          <a:p>
            <a:pPr lvl="1">
              <a:spcBef>
                <a:spcPts val="0"/>
              </a:spcBef>
            </a:pPr>
            <a:r>
              <a:rPr lang="en"/>
              <a:t>Construct a bootstrap confidence interval for the true slope.</a:t>
            </a:r>
            <a:endParaRPr/>
          </a:p>
          <a:p>
            <a:pPr lvl="1">
              <a:spcBef>
                <a:spcPts val="0"/>
              </a:spcBef>
            </a:pPr>
            <a:r>
              <a:rPr lang="en"/>
              <a:t>If the interval doesn’t contain 0, reject the null hypothesis.</a:t>
            </a:r>
            <a:endParaRPr/>
          </a:p>
          <a:p>
            <a:pPr lvl="1">
              <a:spcBef>
                <a:spcPts val="0"/>
              </a:spcBef>
            </a:pPr>
            <a:r>
              <a:rPr lang="en"/>
              <a:t>If the interval does contain 0, there isn’t enough evidence to reject the null hypothesis.</a:t>
            </a:r>
            <a:endParaRPr/>
          </a:p>
        </p:txBody>
      </p:sp>
    </p:spTree>
    <p:extLst>
      <p:ext uri="{BB962C8B-B14F-4D97-AF65-F5344CB8AC3E}">
        <p14:creationId xmlns:p14="http://schemas.microsoft.com/office/powerpoint/2010/main" val="3517505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3"/>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The Google Science Fair</a:t>
            </a:r>
            <a:endParaRPr/>
          </a:p>
        </p:txBody>
      </p:sp>
      <p:sp>
        <p:nvSpPr>
          <p:cNvPr id="188" name="Google Shape;188;p33"/>
          <p:cNvSpPr txBox="1">
            <a:spLocks noGrp="1"/>
          </p:cNvSpPr>
          <p:nvPr>
            <p:ph type="body" idx="1"/>
          </p:nvPr>
        </p:nvSpPr>
        <p:spPr>
          <a:xfrm>
            <a:off x="609600" y="1295400"/>
            <a:ext cx="6872800" cy="2337600"/>
          </a:xfrm>
          <a:prstGeom prst="rect">
            <a:avLst/>
          </a:prstGeom>
        </p:spPr>
        <p:txBody>
          <a:bodyPr spcFirstLastPara="1" vert="horz" wrap="square" lIns="121900" tIns="121900" rIns="121900" bIns="121900" rtlCol="0" anchor="t" anchorCtr="0">
            <a:noAutofit/>
          </a:bodyPr>
          <a:lstStyle/>
          <a:p>
            <a:r>
              <a:rPr lang="en" dirty="0">
                <a:hlinkClick r:id="rId3"/>
              </a:rPr>
              <a:t>Brittany Wenger, Trinity 2017</a:t>
            </a:r>
            <a:endParaRPr dirty="0"/>
          </a:p>
          <a:p>
            <a:pPr>
              <a:spcBef>
                <a:spcPts val="1067"/>
              </a:spcBef>
              <a:spcAft>
                <a:spcPts val="1067"/>
              </a:spcAft>
            </a:pPr>
            <a:r>
              <a:rPr lang="en" dirty="0"/>
              <a:t>Won by 2012 Science Fair building a breast cancer classifier with 99% accuracy</a:t>
            </a:r>
            <a:endParaRPr dirty="0"/>
          </a:p>
        </p:txBody>
      </p:sp>
      <p:pic>
        <p:nvPicPr>
          <p:cNvPr id="190" name="Google Shape;190;p33"/>
          <p:cNvPicPr preferRelativeResize="0"/>
          <p:nvPr/>
        </p:nvPicPr>
        <p:blipFill>
          <a:blip r:embed="rId4">
            <a:alphaModFix/>
          </a:blip>
          <a:stretch>
            <a:fillRect/>
          </a:stretch>
        </p:blipFill>
        <p:spPr>
          <a:xfrm>
            <a:off x="609601" y="3854167"/>
            <a:ext cx="3405767" cy="2191832"/>
          </a:xfrm>
          <a:prstGeom prst="rect">
            <a:avLst/>
          </a:prstGeom>
          <a:noFill/>
          <a:ln>
            <a:noFill/>
          </a:ln>
        </p:spPr>
      </p:pic>
      <p:pic>
        <p:nvPicPr>
          <p:cNvPr id="191" name="Google Shape;191;p33"/>
          <p:cNvPicPr preferRelativeResize="0"/>
          <p:nvPr/>
        </p:nvPicPr>
        <p:blipFill>
          <a:blip r:embed="rId5">
            <a:alphaModFix/>
          </a:blip>
          <a:stretch>
            <a:fillRect/>
          </a:stretch>
        </p:blipFill>
        <p:spPr>
          <a:xfrm>
            <a:off x="4159267" y="3854167"/>
            <a:ext cx="3323333" cy="2151567"/>
          </a:xfrm>
          <a:prstGeom prst="rect">
            <a:avLst/>
          </a:prstGeom>
          <a:noFill/>
          <a:ln>
            <a:noFill/>
          </a:ln>
        </p:spPr>
      </p:pic>
      <p:grpSp>
        <p:nvGrpSpPr>
          <p:cNvPr id="3" name="Group 2">
            <a:extLst>
              <a:ext uri="{FF2B5EF4-FFF2-40B4-BE49-F238E27FC236}">
                <a16:creationId xmlns:a16="http://schemas.microsoft.com/office/drawing/2014/main" id="{50D43E5F-8626-9340-B836-87DA79EE304F}"/>
              </a:ext>
            </a:extLst>
          </p:cNvPr>
          <p:cNvGrpSpPr/>
          <p:nvPr/>
        </p:nvGrpSpPr>
        <p:grpSpPr>
          <a:xfrm>
            <a:off x="7708933" y="1485433"/>
            <a:ext cx="4082400" cy="3944733"/>
            <a:chOff x="7708933" y="1485433"/>
            <a:chExt cx="4082400" cy="3944733"/>
          </a:xfrm>
        </p:grpSpPr>
        <p:pic>
          <p:nvPicPr>
            <p:cNvPr id="189" name="Google Shape;189;p33"/>
            <p:cNvPicPr preferRelativeResize="0"/>
            <p:nvPr/>
          </p:nvPicPr>
          <p:blipFill rotWithShape="1">
            <a:blip r:embed="rId6">
              <a:alphaModFix/>
            </a:blip>
            <a:srcRect l="23902"/>
            <a:stretch/>
          </p:blipFill>
          <p:spPr>
            <a:xfrm>
              <a:off x="7708933" y="1485433"/>
              <a:ext cx="4082400" cy="3575401"/>
            </a:xfrm>
            <a:prstGeom prst="rect">
              <a:avLst/>
            </a:prstGeom>
            <a:noFill/>
            <a:ln>
              <a:noFill/>
            </a:ln>
          </p:spPr>
        </p:pic>
        <p:sp>
          <p:nvSpPr>
            <p:cNvPr id="2" name="TextBox 1">
              <a:extLst>
                <a:ext uri="{FF2B5EF4-FFF2-40B4-BE49-F238E27FC236}">
                  <a16:creationId xmlns:a16="http://schemas.microsoft.com/office/drawing/2014/main" id="{2D5D55FD-41AE-6348-AA5C-14A8F5ABE4D5}"/>
                </a:ext>
              </a:extLst>
            </p:cNvPr>
            <p:cNvSpPr txBox="1"/>
            <p:nvPr/>
          </p:nvSpPr>
          <p:spPr>
            <a:xfrm>
              <a:off x="8913093" y="5060834"/>
              <a:ext cx="1674080" cy="369332"/>
            </a:xfrm>
            <a:prstGeom prst="rect">
              <a:avLst/>
            </a:prstGeom>
            <a:noFill/>
          </p:spPr>
          <p:txBody>
            <a:bodyPr wrap="square" rtlCol="0">
              <a:spAutoFit/>
            </a:bodyPr>
            <a:lstStyle/>
            <a:p>
              <a:r>
                <a:rPr lang="en-US" dirty="0">
                  <a:hlinkClick r:id="rId7"/>
                </a:rPr>
                <a:t>April 22, 2013</a:t>
              </a:r>
              <a:endParaRPr lang="en-US" dirty="0"/>
            </a:p>
          </p:txBody>
        </p:sp>
      </p:grpSp>
    </p:spTree>
    <p:extLst>
      <p:ext uri="{BB962C8B-B14F-4D97-AF65-F5344CB8AC3E}">
        <p14:creationId xmlns:p14="http://schemas.microsoft.com/office/powerpoint/2010/main" val="203626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8">
                                            <p:txEl>
                                              <p:pRg st="0" end="0"/>
                                            </p:txEl>
                                          </p:spTgt>
                                        </p:tgtEl>
                                        <p:attrNameLst>
                                          <p:attrName>style.visibility</p:attrName>
                                        </p:attrNameLst>
                                      </p:cBhvr>
                                      <p:to>
                                        <p:strVal val="visible"/>
                                      </p:to>
                                    </p:set>
                                    <p:animEffect transition="in" filter="fade">
                                      <p:cBhvr>
                                        <p:cTn id="7" dur="1"/>
                                        <p:tgtEl>
                                          <p:spTgt spid="1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8">
                                            <p:txEl>
                                              <p:pRg st="1" end="1"/>
                                            </p:txEl>
                                          </p:spTgt>
                                        </p:tgtEl>
                                        <p:attrNameLst>
                                          <p:attrName>style.visibility</p:attrName>
                                        </p:attrNameLst>
                                      </p:cBhvr>
                                      <p:to>
                                        <p:strVal val="visible"/>
                                      </p:to>
                                    </p:set>
                                    <p:animEffect transition="in" filter="fade">
                                      <p:cBhvr>
                                        <p:cTn id="12" dur="1"/>
                                        <p:tgtEl>
                                          <p:spTgt spid="188">
                                            <p:txEl>
                                              <p:pRg st="1" end="1"/>
                                            </p:txEl>
                                          </p:spTgt>
                                        </p:tgtEl>
                                      </p:cBhvr>
                                    </p:animEffec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90"/>
                                        </p:tgtEl>
                                        <p:attrNameLst>
                                          <p:attrName>style.visibility</p:attrName>
                                        </p:attrNameLst>
                                      </p:cBhvr>
                                      <p:to>
                                        <p:strVal val="visible"/>
                                      </p:to>
                                    </p:set>
                                    <p:animEffect transition="in" filter="fade">
                                      <p:cBhvr>
                                        <p:cTn id="19" dur="1"/>
                                        <p:tgtEl>
                                          <p:spTgt spid="19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91"/>
                                        </p:tgtEl>
                                        <p:attrNameLst>
                                          <p:attrName>style.visibility</p:attrName>
                                        </p:attrNameLst>
                                      </p:cBhvr>
                                      <p:to>
                                        <p:strVal val="visible"/>
                                      </p:to>
                                    </p:set>
                                    <p:animEffect transition="in" filter="fade">
                                      <p:cBhvr>
                                        <p:cTn id="24" dur="1"/>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Classification Examples</a:t>
            </a:r>
            <a:endParaRPr/>
          </a:p>
        </p:txBody>
      </p:sp>
      <p:sp>
        <p:nvSpPr>
          <p:cNvPr id="111" name="Google Shape;111;p22"/>
          <p:cNvSpPr txBox="1"/>
          <p:nvPr/>
        </p:nvSpPr>
        <p:spPr>
          <a:xfrm>
            <a:off x="5518754" y="5596631"/>
            <a:ext cx="1867600" cy="806800"/>
          </a:xfrm>
          <a:prstGeom prst="rect">
            <a:avLst/>
          </a:prstGeom>
          <a:noFill/>
          <a:ln>
            <a:noFill/>
          </a:ln>
        </p:spPr>
        <p:txBody>
          <a:bodyPr spcFirstLastPara="1" wrap="square" lIns="121900" tIns="121900" rIns="121900" bIns="121900" anchor="t" anchorCtr="0">
            <a:noAutofit/>
          </a:bodyPr>
          <a:lstStyle/>
          <a:p>
            <a:pPr algn="ctr"/>
            <a:r>
              <a:rPr lang="en" sz="3200" dirty="0">
                <a:solidFill>
                  <a:srgbClr val="3B7EA1"/>
                </a:solidFill>
              </a:rPr>
              <a:t>(Demo)</a:t>
            </a:r>
            <a:endParaRPr sz="3200" dirty="0">
              <a:solidFill>
                <a:srgbClr val="3B7EA1"/>
              </a:solidFill>
            </a:endParaRPr>
          </a:p>
        </p:txBody>
      </p:sp>
      <p:pic>
        <p:nvPicPr>
          <p:cNvPr id="4" name="Picture 3">
            <a:extLst>
              <a:ext uri="{FF2B5EF4-FFF2-40B4-BE49-F238E27FC236}">
                <a16:creationId xmlns:a16="http://schemas.microsoft.com/office/drawing/2014/main" id="{E79646B7-B5C5-D04C-9DB5-7F5F23E42FE7}"/>
              </a:ext>
            </a:extLst>
          </p:cNvPr>
          <p:cNvPicPr>
            <a:picLocks noChangeAspect="1"/>
          </p:cNvPicPr>
          <p:nvPr/>
        </p:nvPicPr>
        <p:blipFill>
          <a:blip r:embed="rId3"/>
          <a:stretch>
            <a:fillRect/>
          </a:stretch>
        </p:blipFill>
        <p:spPr>
          <a:xfrm>
            <a:off x="688492" y="1463649"/>
            <a:ext cx="5621563" cy="3930702"/>
          </a:xfrm>
          <a:prstGeom prst="rect">
            <a:avLst/>
          </a:prstGeom>
        </p:spPr>
      </p:pic>
      <p:pic>
        <p:nvPicPr>
          <p:cNvPr id="2" name="Picture 1">
            <a:extLst>
              <a:ext uri="{FF2B5EF4-FFF2-40B4-BE49-F238E27FC236}">
                <a16:creationId xmlns:a16="http://schemas.microsoft.com/office/drawing/2014/main" id="{D7C406AB-D794-4A43-B4DD-D87DBB2F18CB}"/>
              </a:ext>
            </a:extLst>
          </p:cNvPr>
          <p:cNvPicPr>
            <a:picLocks noChangeAspect="1"/>
          </p:cNvPicPr>
          <p:nvPr/>
        </p:nvPicPr>
        <p:blipFill>
          <a:blip r:embed="rId4"/>
          <a:stretch>
            <a:fillRect/>
          </a:stretch>
        </p:blipFill>
        <p:spPr>
          <a:xfrm>
            <a:off x="1174678" y="3894568"/>
            <a:ext cx="4572000" cy="2367280"/>
          </a:xfrm>
          <a:prstGeom prst="rect">
            <a:avLst/>
          </a:prstGeom>
        </p:spPr>
      </p:pic>
      <p:grpSp>
        <p:nvGrpSpPr>
          <p:cNvPr id="10" name="Group 9">
            <a:extLst>
              <a:ext uri="{FF2B5EF4-FFF2-40B4-BE49-F238E27FC236}">
                <a16:creationId xmlns:a16="http://schemas.microsoft.com/office/drawing/2014/main" id="{A97E4683-7829-1846-A3D6-00F7AB45245B}"/>
              </a:ext>
            </a:extLst>
          </p:cNvPr>
          <p:cNvGrpSpPr/>
          <p:nvPr/>
        </p:nvGrpSpPr>
        <p:grpSpPr>
          <a:xfrm>
            <a:off x="6554321" y="1463649"/>
            <a:ext cx="5046825" cy="2131902"/>
            <a:chOff x="6554321" y="1463649"/>
            <a:chExt cx="5046825" cy="2131902"/>
          </a:xfrm>
        </p:grpSpPr>
        <p:pic>
          <p:nvPicPr>
            <p:cNvPr id="11" name="Google Shape;190;p33">
              <a:extLst>
                <a:ext uri="{FF2B5EF4-FFF2-40B4-BE49-F238E27FC236}">
                  <a16:creationId xmlns:a16="http://schemas.microsoft.com/office/drawing/2014/main" id="{93EE7620-DB1C-664F-A436-2A82EC315037}"/>
                </a:ext>
              </a:extLst>
            </p:cNvPr>
            <p:cNvPicPr preferRelativeResize="0"/>
            <p:nvPr/>
          </p:nvPicPr>
          <p:blipFill>
            <a:blip r:embed="rId5">
              <a:alphaModFix/>
            </a:blip>
            <a:stretch>
              <a:fillRect/>
            </a:stretch>
          </p:blipFill>
          <p:spPr>
            <a:xfrm>
              <a:off x="6554321" y="1463649"/>
              <a:ext cx="2554325" cy="1643874"/>
            </a:xfrm>
            <a:prstGeom prst="rect">
              <a:avLst/>
            </a:prstGeom>
            <a:noFill/>
            <a:ln>
              <a:noFill/>
            </a:ln>
          </p:spPr>
        </p:pic>
        <p:pic>
          <p:nvPicPr>
            <p:cNvPr id="12" name="Google Shape;191;p33">
              <a:extLst>
                <a:ext uri="{FF2B5EF4-FFF2-40B4-BE49-F238E27FC236}">
                  <a16:creationId xmlns:a16="http://schemas.microsoft.com/office/drawing/2014/main" id="{507FB25C-7E16-7C48-BF7E-3C8A5EB7649D}"/>
                </a:ext>
              </a:extLst>
            </p:cNvPr>
            <p:cNvPicPr preferRelativeResize="0"/>
            <p:nvPr/>
          </p:nvPicPr>
          <p:blipFill>
            <a:blip r:embed="rId6">
              <a:alphaModFix/>
            </a:blip>
            <a:stretch>
              <a:fillRect/>
            </a:stretch>
          </p:blipFill>
          <p:spPr>
            <a:xfrm>
              <a:off x="9108646" y="1478748"/>
              <a:ext cx="2492500" cy="1613675"/>
            </a:xfrm>
            <a:prstGeom prst="rect">
              <a:avLst/>
            </a:prstGeom>
            <a:noFill/>
            <a:ln>
              <a:noFill/>
            </a:ln>
          </p:spPr>
        </p:pic>
        <p:sp>
          <p:nvSpPr>
            <p:cNvPr id="7" name="TextBox 6">
              <a:extLst>
                <a:ext uri="{FF2B5EF4-FFF2-40B4-BE49-F238E27FC236}">
                  <a16:creationId xmlns:a16="http://schemas.microsoft.com/office/drawing/2014/main" id="{A20A8E41-4847-D64D-8994-631F2A864CF1}"/>
                </a:ext>
              </a:extLst>
            </p:cNvPr>
            <p:cNvSpPr txBox="1"/>
            <p:nvPr/>
          </p:nvSpPr>
          <p:spPr>
            <a:xfrm>
              <a:off x="8387519" y="3226219"/>
              <a:ext cx="1442254" cy="369332"/>
            </a:xfrm>
            <a:prstGeom prst="rect">
              <a:avLst/>
            </a:prstGeom>
            <a:noFill/>
          </p:spPr>
          <p:txBody>
            <a:bodyPr wrap="none" rtlCol="0">
              <a:spAutoFit/>
            </a:bodyPr>
            <a:lstStyle/>
            <a:p>
              <a:r>
                <a:rPr lang="en-US" dirty="0"/>
                <a:t>Wenger 2012</a:t>
              </a:r>
            </a:p>
          </p:txBody>
        </p:sp>
      </p:grpSp>
      <p:grpSp>
        <p:nvGrpSpPr>
          <p:cNvPr id="9" name="Group 8">
            <a:extLst>
              <a:ext uri="{FF2B5EF4-FFF2-40B4-BE49-F238E27FC236}">
                <a16:creationId xmlns:a16="http://schemas.microsoft.com/office/drawing/2014/main" id="{2FA9F78C-B41F-EE40-BD3F-E8B963E3F8CF}"/>
              </a:ext>
            </a:extLst>
          </p:cNvPr>
          <p:cNvGrpSpPr/>
          <p:nvPr/>
        </p:nvGrpSpPr>
        <p:grpSpPr>
          <a:xfrm>
            <a:off x="8616120" y="4648173"/>
            <a:ext cx="1766494" cy="1317790"/>
            <a:chOff x="8616120" y="4648173"/>
            <a:chExt cx="1766494" cy="1317790"/>
          </a:xfrm>
        </p:grpSpPr>
        <p:grpSp>
          <p:nvGrpSpPr>
            <p:cNvPr id="134" name="Group 237">
              <a:extLst>
                <a:ext uri="{FF2B5EF4-FFF2-40B4-BE49-F238E27FC236}">
                  <a16:creationId xmlns:a16="http://schemas.microsoft.com/office/drawing/2014/main" id="{44BBF162-4F5C-0443-A095-4D88C42EA634}"/>
                </a:ext>
              </a:extLst>
            </p:cNvPr>
            <p:cNvGrpSpPr>
              <a:grpSpLocks noChangeAspect="1"/>
            </p:cNvGrpSpPr>
            <p:nvPr/>
          </p:nvGrpSpPr>
          <p:grpSpPr bwMode="auto">
            <a:xfrm>
              <a:off x="9149520" y="4648173"/>
              <a:ext cx="612529" cy="859240"/>
              <a:chOff x="2018" y="3009"/>
              <a:chExt cx="576" cy="840"/>
            </a:xfrm>
          </p:grpSpPr>
          <p:grpSp>
            <p:nvGrpSpPr>
              <p:cNvPr id="135" name="Group 238">
                <a:extLst>
                  <a:ext uri="{FF2B5EF4-FFF2-40B4-BE49-F238E27FC236}">
                    <a16:creationId xmlns:a16="http://schemas.microsoft.com/office/drawing/2014/main" id="{C6AF5AA0-1810-4943-B148-C51E79035917}"/>
                  </a:ext>
                </a:extLst>
              </p:cNvPr>
              <p:cNvGrpSpPr>
                <a:grpSpLocks noChangeAspect="1"/>
              </p:cNvGrpSpPr>
              <p:nvPr/>
            </p:nvGrpSpPr>
            <p:grpSpPr bwMode="auto">
              <a:xfrm>
                <a:off x="2018" y="3009"/>
                <a:ext cx="576" cy="840"/>
                <a:chOff x="1371" y="1125"/>
                <a:chExt cx="1728" cy="2519"/>
              </a:xfrm>
            </p:grpSpPr>
            <p:grpSp>
              <p:nvGrpSpPr>
                <p:cNvPr id="137" name="Group 239">
                  <a:extLst>
                    <a:ext uri="{FF2B5EF4-FFF2-40B4-BE49-F238E27FC236}">
                      <a16:creationId xmlns:a16="http://schemas.microsoft.com/office/drawing/2014/main" id="{6458F183-99CD-374A-A031-72485BE2E484}"/>
                    </a:ext>
                  </a:extLst>
                </p:cNvPr>
                <p:cNvGrpSpPr>
                  <a:grpSpLocks noChangeAspect="1"/>
                </p:cNvGrpSpPr>
                <p:nvPr/>
              </p:nvGrpSpPr>
              <p:grpSpPr bwMode="auto">
                <a:xfrm>
                  <a:off x="1371" y="1125"/>
                  <a:ext cx="1728" cy="1727"/>
                  <a:chOff x="863" y="1439"/>
                  <a:chExt cx="1728" cy="1727"/>
                </a:xfrm>
              </p:grpSpPr>
              <p:sp>
                <p:nvSpPr>
                  <p:cNvPr id="147" name="Rectangle 240">
                    <a:extLst>
                      <a:ext uri="{FF2B5EF4-FFF2-40B4-BE49-F238E27FC236}">
                        <a16:creationId xmlns:a16="http://schemas.microsoft.com/office/drawing/2014/main" id="{A424CC87-A584-A746-BCDF-C1363967853B}"/>
                      </a:ext>
                    </a:extLst>
                  </p:cNvPr>
                  <p:cNvSpPr>
                    <a:spLocks noChangeAspect="1" noChangeArrowheads="1"/>
                  </p:cNvSpPr>
                  <p:nvPr/>
                </p:nvSpPr>
                <p:spPr bwMode="auto">
                  <a:xfrm>
                    <a:off x="863" y="1439"/>
                    <a:ext cx="1727" cy="1727"/>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8" name="Line 241">
                    <a:extLst>
                      <a:ext uri="{FF2B5EF4-FFF2-40B4-BE49-F238E27FC236}">
                        <a16:creationId xmlns:a16="http://schemas.microsoft.com/office/drawing/2014/main" id="{E114E18D-7B67-FB44-A8AA-8977F7503FA4}"/>
                      </a:ext>
                    </a:extLst>
                  </p:cNvPr>
                  <p:cNvSpPr>
                    <a:spLocks noChangeAspect="1" noChangeShapeType="1"/>
                  </p:cNvSpPr>
                  <p:nvPr/>
                </p:nvSpPr>
                <p:spPr bwMode="auto">
                  <a:xfrm>
                    <a:off x="863"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9" name="Line 242">
                    <a:extLst>
                      <a:ext uri="{FF2B5EF4-FFF2-40B4-BE49-F238E27FC236}">
                        <a16:creationId xmlns:a16="http://schemas.microsoft.com/office/drawing/2014/main" id="{300C6D57-C4A6-8841-855F-ADBC22EBE503}"/>
                      </a:ext>
                    </a:extLst>
                  </p:cNvPr>
                  <p:cNvSpPr>
                    <a:spLocks noChangeAspect="1" noChangeShapeType="1"/>
                  </p:cNvSpPr>
                  <p:nvPr/>
                </p:nvSpPr>
                <p:spPr bwMode="auto">
                  <a:xfrm>
                    <a:off x="2591"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0" name="Line 243">
                    <a:extLst>
                      <a:ext uri="{FF2B5EF4-FFF2-40B4-BE49-F238E27FC236}">
                        <a16:creationId xmlns:a16="http://schemas.microsoft.com/office/drawing/2014/main" id="{9D68B00C-EDE4-2347-A4F9-3AA7A57F863F}"/>
                      </a:ext>
                    </a:extLst>
                  </p:cNvPr>
                  <p:cNvSpPr>
                    <a:spLocks noChangeAspect="1" noChangeShapeType="1"/>
                  </p:cNvSpPr>
                  <p:nvPr/>
                </p:nvSpPr>
                <p:spPr bwMode="auto">
                  <a:xfrm>
                    <a:off x="1439"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1" name="Line 244">
                    <a:extLst>
                      <a:ext uri="{FF2B5EF4-FFF2-40B4-BE49-F238E27FC236}">
                        <a16:creationId xmlns:a16="http://schemas.microsoft.com/office/drawing/2014/main" id="{89F7BCEF-A414-AB43-BD36-554C5A009BCC}"/>
                      </a:ext>
                    </a:extLst>
                  </p:cNvPr>
                  <p:cNvSpPr>
                    <a:spLocks noChangeAspect="1" noChangeShapeType="1"/>
                  </p:cNvSpPr>
                  <p:nvPr/>
                </p:nvSpPr>
                <p:spPr bwMode="auto">
                  <a:xfrm>
                    <a:off x="2015"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38" name="Group 245">
                  <a:extLst>
                    <a:ext uri="{FF2B5EF4-FFF2-40B4-BE49-F238E27FC236}">
                      <a16:creationId xmlns:a16="http://schemas.microsoft.com/office/drawing/2014/main" id="{9BD849CA-0812-A64F-B956-D3095CE40E82}"/>
                    </a:ext>
                  </a:extLst>
                </p:cNvPr>
                <p:cNvGrpSpPr>
                  <a:grpSpLocks noChangeAspect="1"/>
                </p:cNvGrpSpPr>
                <p:nvPr/>
              </p:nvGrpSpPr>
              <p:grpSpPr bwMode="auto">
                <a:xfrm>
                  <a:off x="1821" y="1701"/>
                  <a:ext cx="696" cy="1943"/>
                  <a:chOff x="1698" y="3360"/>
                  <a:chExt cx="696" cy="1943"/>
                </a:xfrm>
              </p:grpSpPr>
              <p:sp>
                <p:nvSpPr>
                  <p:cNvPr id="139" name="Rectangle 246">
                    <a:extLst>
                      <a:ext uri="{FF2B5EF4-FFF2-40B4-BE49-F238E27FC236}">
                        <a16:creationId xmlns:a16="http://schemas.microsoft.com/office/drawing/2014/main" id="{D6A00DC9-F248-5745-B404-A2739065B040}"/>
                      </a:ext>
                    </a:extLst>
                  </p:cNvPr>
                  <p:cNvSpPr>
                    <a:spLocks noChangeAspect="1" noChangeArrowheads="1"/>
                  </p:cNvSpPr>
                  <p:nvPr/>
                </p:nvSpPr>
                <p:spPr bwMode="auto">
                  <a:xfrm>
                    <a:off x="2234"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0" name="Rectangle 247">
                    <a:extLst>
                      <a:ext uri="{FF2B5EF4-FFF2-40B4-BE49-F238E27FC236}">
                        <a16:creationId xmlns:a16="http://schemas.microsoft.com/office/drawing/2014/main" id="{D69B07D5-742E-4D46-9852-45D8DE030D2B}"/>
                      </a:ext>
                    </a:extLst>
                  </p:cNvPr>
                  <p:cNvSpPr>
                    <a:spLocks noChangeAspect="1" noChangeArrowheads="1"/>
                  </p:cNvSpPr>
                  <p:nvPr/>
                </p:nvSpPr>
                <p:spPr bwMode="auto">
                  <a:xfrm>
                    <a:off x="1941"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1" name="Rectangle 248">
                    <a:extLst>
                      <a:ext uri="{FF2B5EF4-FFF2-40B4-BE49-F238E27FC236}">
                        <a16:creationId xmlns:a16="http://schemas.microsoft.com/office/drawing/2014/main" id="{3B308BDC-C41E-8446-8C39-FE51ABCD6F34}"/>
                      </a:ext>
                    </a:extLst>
                  </p:cNvPr>
                  <p:cNvSpPr>
                    <a:spLocks noChangeAspect="1" noChangeArrowheads="1"/>
                  </p:cNvSpPr>
                  <p:nvPr/>
                </p:nvSpPr>
                <p:spPr bwMode="auto">
                  <a:xfrm>
                    <a:off x="2235"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2" name="Rectangle 249">
                    <a:extLst>
                      <a:ext uri="{FF2B5EF4-FFF2-40B4-BE49-F238E27FC236}">
                        <a16:creationId xmlns:a16="http://schemas.microsoft.com/office/drawing/2014/main" id="{0B084A13-D12E-3945-9B81-35B08B259950}"/>
                      </a:ext>
                    </a:extLst>
                  </p:cNvPr>
                  <p:cNvSpPr>
                    <a:spLocks noChangeAspect="1" noChangeArrowheads="1"/>
                  </p:cNvSpPr>
                  <p:nvPr/>
                </p:nvSpPr>
                <p:spPr bwMode="auto">
                  <a:xfrm>
                    <a:off x="1947"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3" name="Rectangle 250">
                    <a:extLst>
                      <a:ext uri="{FF2B5EF4-FFF2-40B4-BE49-F238E27FC236}">
                        <a16:creationId xmlns:a16="http://schemas.microsoft.com/office/drawing/2014/main" id="{876FCEF2-8D2C-E742-B078-5A7671F921E7}"/>
                      </a:ext>
                    </a:extLst>
                  </p:cNvPr>
                  <p:cNvSpPr>
                    <a:spLocks noChangeAspect="1" noChangeArrowheads="1"/>
                  </p:cNvSpPr>
                  <p:nvPr/>
                </p:nvSpPr>
                <p:spPr bwMode="auto">
                  <a:xfrm>
                    <a:off x="1970" y="3360"/>
                    <a:ext cx="288" cy="57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 name="Line 251">
                    <a:extLst>
                      <a:ext uri="{FF2B5EF4-FFF2-40B4-BE49-F238E27FC236}">
                        <a16:creationId xmlns:a16="http://schemas.microsoft.com/office/drawing/2014/main" id="{2BC36B5E-30D2-7643-92D6-9034BECCAC31}"/>
                      </a:ext>
                    </a:extLst>
                  </p:cNvPr>
                  <p:cNvSpPr>
                    <a:spLocks noChangeAspect="1" noChangeShapeType="1"/>
                  </p:cNvSpPr>
                  <p:nvPr/>
                </p:nvSpPr>
                <p:spPr bwMode="auto">
                  <a:xfrm>
                    <a:off x="1971" y="3554"/>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5" name="Line 252">
                    <a:extLst>
                      <a:ext uri="{FF2B5EF4-FFF2-40B4-BE49-F238E27FC236}">
                        <a16:creationId xmlns:a16="http://schemas.microsoft.com/office/drawing/2014/main" id="{F65A3D96-F89A-EB45-ACFB-1180808F5D5D}"/>
                      </a:ext>
                    </a:extLst>
                  </p:cNvPr>
                  <p:cNvSpPr>
                    <a:spLocks noChangeAspect="1" noChangeShapeType="1"/>
                  </p:cNvSpPr>
                  <p:nvPr/>
                </p:nvSpPr>
                <p:spPr bwMode="auto">
                  <a:xfrm>
                    <a:off x="1971" y="3746"/>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6" name="Text Box 253">
                    <a:extLst>
                      <a:ext uri="{FF2B5EF4-FFF2-40B4-BE49-F238E27FC236}">
                        <a16:creationId xmlns:a16="http://schemas.microsoft.com/office/drawing/2014/main" id="{58B8DDEA-D3DA-3E40-99EB-4E0688085F25}"/>
                      </a:ext>
                    </a:extLst>
                  </p:cNvPr>
                  <p:cNvSpPr txBox="1">
                    <a:spLocks noChangeAspect="1" noChangeArrowheads="1"/>
                  </p:cNvSpPr>
                  <p:nvPr/>
                </p:nvSpPr>
                <p:spPr bwMode="auto">
                  <a:xfrm>
                    <a:off x="1698" y="3507"/>
                    <a:ext cx="696" cy="1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p>
                </p:txBody>
              </p:sp>
            </p:grpSp>
          </p:grpSp>
          <p:sp>
            <p:nvSpPr>
              <p:cNvPr id="136" name="AutoShape 254">
                <a:extLst>
                  <a:ext uri="{FF2B5EF4-FFF2-40B4-BE49-F238E27FC236}">
                    <a16:creationId xmlns:a16="http://schemas.microsoft.com/office/drawing/2014/main" id="{5B07E423-0704-7A47-8F66-A5772D09B2DE}"/>
                  </a:ext>
                </a:extLst>
              </p:cNvPr>
              <p:cNvSpPr>
                <a:spLocks noChangeAspect="1" noChangeArrowheads="1"/>
              </p:cNvSpPr>
              <p:nvPr/>
            </p:nvSpPr>
            <p:spPr bwMode="auto">
              <a:xfrm>
                <a:off x="2272" y="3045"/>
                <a:ext cx="69" cy="144"/>
              </a:xfrm>
              <a:prstGeom prst="upArrow">
                <a:avLst>
                  <a:gd name="adj1" fmla="val 50000"/>
                  <a:gd name="adj2" fmla="val 52174"/>
                </a:avLst>
              </a:prstGeom>
              <a:solidFill>
                <a:srgbClr val="FF00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52" name="Group 255">
              <a:extLst>
                <a:ext uri="{FF2B5EF4-FFF2-40B4-BE49-F238E27FC236}">
                  <a16:creationId xmlns:a16="http://schemas.microsoft.com/office/drawing/2014/main" id="{84C11435-AE26-1F42-97A2-3B097C4C7991}"/>
                </a:ext>
              </a:extLst>
            </p:cNvPr>
            <p:cNvGrpSpPr>
              <a:grpSpLocks noChangeAspect="1"/>
            </p:cNvGrpSpPr>
            <p:nvPr/>
          </p:nvGrpSpPr>
          <p:grpSpPr bwMode="auto">
            <a:xfrm>
              <a:off x="9682919" y="4854547"/>
              <a:ext cx="614658" cy="861369"/>
              <a:chOff x="3898" y="3186"/>
              <a:chExt cx="576" cy="841"/>
            </a:xfrm>
          </p:grpSpPr>
          <p:grpSp>
            <p:nvGrpSpPr>
              <p:cNvPr id="153" name="Group 256">
                <a:extLst>
                  <a:ext uri="{FF2B5EF4-FFF2-40B4-BE49-F238E27FC236}">
                    <a16:creationId xmlns:a16="http://schemas.microsoft.com/office/drawing/2014/main" id="{0B9C6978-A886-124F-BA1E-2F318FF709C1}"/>
                  </a:ext>
                </a:extLst>
              </p:cNvPr>
              <p:cNvGrpSpPr>
                <a:grpSpLocks noChangeAspect="1"/>
              </p:cNvGrpSpPr>
              <p:nvPr/>
            </p:nvGrpSpPr>
            <p:grpSpPr bwMode="auto">
              <a:xfrm>
                <a:off x="3898" y="3186"/>
                <a:ext cx="576" cy="841"/>
                <a:chOff x="1371" y="1125"/>
                <a:chExt cx="1728" cy="2522"/>
              </a:xfrm>
            </p:grpSpPr>
            <p:grpSp>
              <p:nvGrpSpPr>
                <p:cNvPr id="155" name="Group 257">
                  <a:extLst>
                    <a:ext uri="{FF2B5EF4-FFF2-40B4-BE49-F238E27FC236}">
                      <a16:creationId xmlns:a16="http://schemas.microsoft.com/office/drawing/2014/main" id="{8FC267F0-6040-0742-A615-69137205F913}"/>
                    </a:ext>
                  </a:extLst>
                </p:cNvPr>
                <p:cNvGrpSpPr>
                  <a:grpSpLocks noChangeAspect="1"/>
                </p:cNvGrpSpPr>
                <p:nvPr/>
              </p:nvGrpSpPr>
              <p:grpSpPr bwMode="auto">
                <a:xfrm>
                  <a:off x="1371" y="1125"/>
                  <a:ext cx="1728" cy="1727"/>
                  <a:chOff x="863" y="1439"/>
                  <a:chExt cx="1728" cy="1727"/>
                </a:xfrm>
              </p:grpSpPr>
              <p:sp>
                <p:nvSpPr>
                  <p:cNvPr id="165" name="Rectangle 258">
                    <a:extLst>
                      <a:ext uri="{FF2B5EF4-FFF2-40B4-BE49-F238E27FC236}">
                        <a16:creationId xmlns:a16="http://schemas.microsoft.com/office/drawing/2014/main" id="{C50DE894-97B3-BF42-86AE-8514E23583FA}"/>
                      </a:ext>
                    </a:extLst>
                  </p:cNvPr>
                  <p:cNvSpPr>
                    <a:spLocks noChangeAspect="1" noChangeArrowheads="1"/>
                  </p:cNvSpPr>
                  <p:nvPr/>
                </p:nvSpPr>
                <p:spPr bwMode="auto">
                  <a:xfrm>
                    <a:off x="863" y="1439"/>
                    <a:ext cx="1727" cy="1727"/>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6" name="Line 259">
                    <a:extLst>
                      <a:ext uri="{FF2B5EF4-FFF2-40B4-BE49-F238E27FC236}">
                        <a16:creationId xmlns:a16="http://schemas.microsoft.com/office/drawing/2014/main" id="{C77F6BFA-5964-A347-8179-99E1C6921A1C}"/>
                      </a:ext>
                    </a:extLst>
                  </p:cNvPr>
                  <p:cNvSpPr>
                    <a:spLocks noChangeAspect="1" noChangeShapeType="1"/>
                  </p:cNvSpPr>
                  <p:nvPr/>
                </p:nvSpPr>
                <p:spPr bwMode="auto">
                  <a:xfrm>
                    <a:off x="863"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7" name="Line 260">
                    <a:extLst>
                      <a:ext uri="{FF2B5EF4-FFF2-40B4-BE49-F238E27FC236}">
                        <a16:creationId xmlns:a16="http://schemas.microsoft.com/office/drawing/2014/main" id="{959653DF-BEFF-7645-BB72-4ADDF1F8695E}"/>
                      </a:ext>
                    </a:extLst>
                  </p:cNvPr>
                  <p:cNvSpPr>
                    <a:spLocks noChangeAspect="1" noChangeShapeType="1"/>
                  </p:cNvSpPr>
                  <p:nvPr/>
                </p:nvSpPr>
                <p:spPr bwMode="auto">
                  <a:xfrm>
                    <a:off x="2591"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8" name="Line 261">
                    <a:extLst>
                      <a:ext uri="{FF2B5EF4-FFF2-40B4-BE49-F238E27FC236}">
                        <a16:creationId xmlns:a16="http://schemas.microsoft.com/office/drawing/2014/main" id="{97C0B8C5-5A14-9C43-A74C-1C92CBFF7341}"/>
                      </a:ext>
                    </a:extLst>
                  </p:cNvPr>
                  <p:cNvSpPr>
                    <a:spLocks noChangeAspect="1" noChangeShapeType="1"/>
                  </p:cNvSpPr>
                  <p:nvPr/>
                </p:nvSpPr>
                <p:spPr bwMode="auto">
                  <a:xfrm>
                    <a:off x="1439"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9" name="Line 262">
                    <a:extLst>
                      <a:ext uri="{FF2B5EF4-FFF2-40B4-BE49-F238E27FC236}">
                        <a16:creationId xmlns:a16="http://schemas.microsoft.com/office/drawing/2014/main" id="{DD845AD1-FBC6-CC47-9698-E1EFFA69BBE2}"/>
                      </a:ext>
                    </a:extLst>
                  </p:cNvPr>
                  <p:cNvSpPr>
                    <a:spLocks noChangeAspect="1" noChangeShapeType="1"/>
                  </p:cNvSpPr>
                  <p:nvPr/>
                </p:nvSpPr>
                <p:spPr bwMode="auto">
                  <a:xfrm>
                    <a:off x="2015"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56" name="Group 263">
                  <a:extLst>
                    <a:ext uri="{FF2B5EF4-FFF2-40B4-BE49-F238E27FC236}">
                      <a16:creationId xmlns:a16="http://schemas.microsoft.com/office/drawing/2014/main" id="{FC402A71-ABC1-384B-A1E8-E35CAAEC97D4}"/>
                    </a:ext>
                  </a:extLst>
                </p:cNvPr>
                <p:cNvGrpSpPr>
                  <a:grpSpLocks noChangeAspect="1"/>
                </p:cNvGrpSpPr>
                <p:nvPr/>
              </p:nvGrpSpPr>
              <p:grpSpPr bwMode="auto">
                <a:xfrm>
                  <a:off x="1818" y="1701"/>
                  <a:ext cx="696" cy="1946"/>
                  <a:chOff x="1695" y="3360"/>
                  <a:chExt cx="696" cy="1946"/>
                </a:xfrm>
              </p:grpSpPr>
              <p:sp>
                <p:nvSpPr>
                  <p:cNvPr id="157" name="Rectangle 264">
                    <a:extLst>
                      <a:ext uri="{FF2B5EF4-FFF2-40B4-BE49-F238E27FC236}">
                        <a16:creationId xmlns:a16="http://schemas.microsoft.com/office/drawing/2014/main" id="{2466C9C9-CD72-3E4D-9A47-3A6653550695}"/>
                      </a:ext>
                    </a:extLst>
                  </p:cNvPr>
                  <p:cNvSpPr>
                    <a:spLocks noChangeAspect="1" noChangeArrowheads="1"/>
                  </p:cNvSpPr>
                  <p:nvPr/>
                </p:nvSpPr>
                <p:spPr bwMode="auto">
                  <a:xfrm>
                    <a:off x="2234"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8" name="Rectangle 265">
                    <a:extLst>
                      <a:ext uri="{FF2B5EF4-FFF2-40B4-BE49-F238E27FC236}">
                        <a16:creationId xmlns:a16="http://schemas.microsoft.com/office/drawing/2014/main" id="{C2DCB4DE-85FB-9544-B493-4A98B08D535B}"/>
                      </a:ext>
                    </a:extLst>
                  </p:cNvPr>
                  <p:cNvSpPr>
                    <a:spLocks noChangeAspect="1" noChangeArrowheads="1"/>
                  </p:cNvSpPr>
                  <p:nvPr/>
                </p:nvSpPr>
                <p:spPr bwMode="auto">
                  <a:xfrm>
                    <a:off x="1941"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9" name="Rectangle 266">
                    <a:extLst>
                      <a:ext uri="{FF2B5EF4-FFF2-40B4-BE49-F238E27FC236}">
                        <a16:creationId xmlns:a16="http://schemas.microsoft.com/office/drawing/2014/main" id="{936A3AAD-9078-8B41-A221-E1A756989F2B}"/>
                      </a:ext>
                    </a:extLst>
                  </p:cNvPr>
                  <p:cNvSpPr>
                    <a:spLocks noChangeAspect="1" noChangeArrowheads="1"/>
                  </p:cNvSpPr>
                  <p:nvPr/>
                </p:nvSpPr>
                <p:spPr bwMode="auto">
                  <a:xfrm>
                    <a:off x="2235"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0" name="Rectangle 267">
                    <a:extLst>
                      <a:ext uri="{FF2B5EF4-FFF2-40B4-BE49-F238E27FC236}">
                        <a16:creationId xmlns:a16="http://schemas.microsoft.com/office/drawing/2014/main" id="{D0D0447A-64CF-F64F-B3A3-6AEB52E3D1AB}"/>
                      </a:ext>
                    </a:extLst>
                  </p:cNvPr>
                  <p:cNvSpPr>
                    <a:spLocks noChangeAspect="1" noChangeArrowheads="1"/>
                  </p:cNvSpPr>
                  <p:nvPr/>
                </p:nvSpPr>
                <p:spPr bwMode="auto">
                  <a:xfrm>
                    <a:off x="1947"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1" name="Rectangle 268">
                    <a:extLst>
                      <a:ext uri="{FF2B5EF4-FFF2-40B4-BE49-F238E27FC236}">
                        <a16:creationId xmlns:a16="http://schemas.microsoft.com/office/drawing/2014/main" id="{8431C36B-AB3F-A64F-B53D-8CFE43E9D2CC}"/>
                      </a:ext>
                    </a:extLst>
                  </p:cNvPr>
                  <p:cNvSpPr>
                    <a:spLocks noChangeAspect="1" noChangeArrowheads="1"/>
                  </p:cNvSpPr>
                  <p:nvPr/>
                </p:nvSpPr>
                <p:spPr bwMode="auto">
                  <a:xfrm>
                    <a:off x="1970" y="3360"/>
                    <a:ext cx="288" cy="57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2" name="Line 269">
                    <a:extLst>
                      <a:ext uri="{FF2B5EF4-FFF2-40B4-BE49-F238E27FC236}">
                        <a16:creationId xmlns:a16="http://schemas.microsoft.com/office/drawing/2014/main" id="{4FD1185C-FAB8-544D-BEC4-9C0B5D6682D4}"/>
                      </a:ext>
                    </a:extLst>
                  </p:cNvPr>
                  <p:cNvSpPr>
                    <a:spLocks noChangeAspect="1" noChangeShapeType="1"/>
                  </p:cNvSpPr>
                  <p:nvPr/>
                </p:nvSpPr>
                <p:spPr bwMode="auto">
                  <a:xfrm>
                    <a:off x="1971" y="3554"/>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3" name="Line 270">
                    <a:extLst>
                      <a:ext uri="{FF2B5EF4-FFF2-40B4-BE49-F238E27FC236}">
                        <a16:creationId xmlns:a16="http://schemas.microsoft.com/office/drawing/2014/main" id="{EE3623E7-EC20-3E44-BA1A-F2103AB98956}"/>
                      </a:ext>
                    </a:extLst>
                  </p:cNvPr>
                  <p:cNvSpPr>
                    <a:spLocks noChangeAspect="1" noChangeShapeType="1"/>
                  </p:cNvSpPr>
                  <p:nvPr/>
                </p:nvSpPr>
                <p:spPr bwMode="auto">
                  <a:xfrm>
                    <a:off x="1971" y="3746"/>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4" name="Text Box 271">
                    <a:extLst>
                      <a:ext uri="{FF2B5EF4-FFF2-40B4-BE49-F238E27FC236}">
                        <a16:creationId xmlns:a16="http://schemas.microsoft.com/office/drawing/2014/main" id="{B7ECBDF9-E208-D84C-8853-75177A9ACDF8}"/>
                      </a:ext>
                    </a:extLst>
                  </p:cNvPr>
                  <p:cNvSpPr txBox="1">
                    <a:spLocks noChangeAspect="1" noChangeArrowheads="1"/>
                  </p:cNvSpPr>
                  <p:nvPr/>
                </p:nvSpPr>
                <p:spPr bwMode="auto">
                  <a:xfrm>
                    <a:off x="1695" y="3513"/>
                    <a:ext cx="696" cy="1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p>
                </p:txBody>
              </p:sp>
            </p:grpSp>
          </p:grpSp>
          <p:sp>
            <p:nvSpPr>
              <p:cNvPr id="154" name="AutoShape 272">
                <a:extLst>
                  <a:ext uri="{FF2B5EF4-FFF2-40B4-BE49-F238E27FC236}">
                    <a16:creationId xmlns:a16="http://schemas.microsoft.com/office/drawing/2014/main" id="{22A19155-CCF4-F14A-8D1C-09A6B38782D6}"/>
                  </a:ext>
                </a:extLst>
              </p:cNvPr>
              <p:cNvSpPr>
                <a:spLocks noChangeAspect="1" noChangeArrowheads="1"/>
              </p:cNvSpPr>
              <p:nvPr/>
            </p:nvSpPr>
            <p:spPr bwMode="auto">
              <a:xfrm flipH="1">
                <a:off x="3971" y="3186"/>
                <a:ext cx="245" cy="173"/>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rgbClr val="FF00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70" name="Group 273">
              <a:extLst>
                <a:ext uri="{FF2B5EF4-FFF2-40B4-BE49-F238E27FC236}">
                  <a16:creationId xmlns:a16="http://schemas.microsoft.com/office/drawing/2014/main" id="{12508175-DAF3-6A42-ABFC-3FA5E529EB51}"/>
                </a:ext>
              </a:extLst>
            </p:cNvPr>
            <p:cNvGrpSpPr>
              <a:grpSpLocks noChangeAspect="1"/>
            </p:cNvGrpSpPr>
            <p:nvPr/>
          </p:nvGrpSpPr>
          <p:grpSpPr bwMode="auto">
            <a:xfrm>
              <a:off x="8616120" y="4843435"/>
              <a:ext cx="612529" cy="857114"/>
              <a:chOff x="308" y="2711"/>
              <a:chExt cx="576" cy="838"/>
            </a:xfrm>
          </p:grpSpPr>
          <p:grpSp>
            <p:nvGrpSpPr>
              <p:cNvPr id="171" name="Group 274">
                <a:extLst>
                  <a:ext uri="{FF2B5EF4-FFF2-40B4-BE49-F238E27FC236}">
                    <a16:creationId xmlns:a16="http://schemas.microsoft.com/office/drawing/2014/main" id="{0A870E24-3E7B-C848-A98C-043221EB2AE8}"/>
                  </a:ext>
                </a:extLst>
              </p:cNvPr>
              <p:cNvGrpSpPr>
                <a:grpSpLocks noChangeAspect="1"/>
              </p:cNvGrpSpPr>
              <p:nvPr/>
            </p:nvGrpSpPr>
            <p:grpSpPr bwMode="auto">
              <a:xfrm>
                <a:off x="308" y="2711"/>
                <a:ext cx="576" cy="838"/>
                <a:chOff x="1371" y="1125"/>
                <a:chExt cx="1728" cy="2517"/>
              </a:xfrm>
            </p:grpSpPr>
            <p:grpSp>
              <p:nvGrpSpPr>
                <p:cNvPr id="173" name="Group 275">
                  <a:extLst>
                    <a:ext uri="{FF2B5EF4-FFF2-40B4-BE49-F238E27FC236}">
                      <a16:creationId xmlns:a16="http://schemas.microsoft.com/office/drawing/2014/main" id="{4BD9B99B-98D4-4B4B-96AE-79303534F421}"/>
                    </a:ext>
                  </a:extLst>
                </p:cNvPr>
                <p:cNvGrpSpPr>
                  <a:grpSpLocks noChangeAspect="1"/>
                </p:cNvGrpSpPr>
                <p:nvPr/>
              </p:nvGrpSpPr>
              <p:grpSpPr bwMode="auto">
                <a:xfrm>
                  <a:off x="1371" y="1125"/>
                  <a:ext cx="1728" cy="1727"/>
                  <a:chOff x="863" y="1439"/>
                  <a:chExt cx="1728" cy="1727"/>
                </a:xfrm>
              </p:grpSpPr>
              <p:sp>
                <p:nvSpPr>
                  <p:cNvPr id="183" name="Rectangle 276">
                    <a:extLst>
                      <a:ext uri="{FF2B5EF4-FFF2-40B4-BE49-F238E27FC236}">
                        <a16:creationId xmlns:a16="http://schemas.microsoft.com/office/drawing/2014/main" id="{9D3EC643-8476-C443-98E0-DE3682E53EC7}"/>
                      </a:ext>
                    </a:extLst>
                  </p:cNvPr>
                  <p:cNvSpPr>
                    <a:spLocks noChangeAspect="1" noChangeArrowheads="1"/>
                  </p:cNvSpPr>
                  <p:nvPr/>
                </p:nvSpPr>
                <p:spPr bwMode="auto">
                  <a:xfrm>
                    <a:off x="863" y="1439"/>
                    <a:ext cx="1727" cy="1727"/>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 name="Line 277">
                    <a:extLst>
                      <a:ext uri="{FF2B5EF4-FFF2-40B4-BE49-F238E27FC236}">
                        <a16:creationId xmlns:a16="http://schemas.microsoft.com/office/drawing/2014/main" id="{B52D3671-3D7E-E445-91FA-E1329D2E4D5F}"/>
                      </a:ext>
                    </a:extLst>
                  </p:cNvPr>
                  <p:cNvSpPr>
                    <a:spLocks noChangeAspect="1" noChangeShapeType="1"/>
                  </p:cNvSpPr>
                  <p:nvPr/>
                </p:nvSpPr>
                <p:spPr bwMode="auto">
                  <a:xfrm>
                    <a:off x="863"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Line 278">
                    <a:extLst>
                      <a:ext uri="{FF2B5EF4-FFF2-40B4-BE49-F238E27FC236}">
                        <a16:creationId xmlns:a16="http://schemas.microsoft.com/office/drawing/2014/main" id="{CCEA91F2-65B3-7A48-BC97-7A24EE21A524}"/>
                      </a:ext>
                    </a:extLst>
                  </p:cNvPr>
                  <p:cNvSpPr>
                    <a:spLocks noChangeAspect="1" noChangeShapeType="1"/>
                  </p:cNvSpPr>
                  <p:nvPr/>
                </p:nvSpPr>
                <p:spPr bwMode="auto">
                  <a:xfrm>
                    <a:off x="2591" y="1439"/>
                    <a:ext cx="0" cy="1727"/>
                  </a:xfrm>
                  <a:prstGeom prst="line">
                    <a:avLst/>
                  </a:prstGeom>
                  <a:noFill/>
                  <a:ln w="381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6" name="Line 279">
                    <a:extLst>
                      <a:ext uri="{FF2B5EF4-FFF2-40B4-BE49-F238E27FC236}">
                        <a16:creationId xmlns:a16="http://schemas.microsoft.com/office/drawing/2014/main" id="{6C93641D-C582-9F41-BD36-18940A317BED}"/>
                      </a:ext>
                    </a:extLst>
                  </p:cNvPr>
                  <p:cNvSpPr>
                    <a:spLocks noChangeAspect="1" noChangeShapeType="1"/>
                  </p:cNvSpPr>
                  <p:nvPr/>
                </p:nvSpPr>
                <p:spPr bwMode="auto">
                  <a:xfrm>
                    <a:off x="1439"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7" name="Line 280">
                    <a:extLst>
                      <a:ext uri="{FF2B5EF4-FFF2-40B4-BE49-F238E27FC236}">
                        <a16:creationId xmlns:a16="http://schemas.microsoft.com/office/drawing/2014/main" id="{7DDDBE51-7121-1A4A-B474-F85A51682433}"/>
                      </a:ext>
                    </a:extLst>
                  </p:cNvPr>
                  <p:cNvSpPr>
                    <a:spLocks noChangeAspect="1" noChangeShapeType="1"/>
                  </p:cNvSpPr>
                  <p:nvPr/>
                </p:nvSpPr>
                <p:spPr bwMode="auto">
                  <a:xfrm>
                    <a:off x="2015" y="1439"/>
                    <a:ext cx="0" cy="1727"/>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74" name="Group 281">
                  <a:extLst>
                    <a:ext uri="{FF2B5EF4-FFF2-40B4-BE49-F238E27FC236}">
                      <a16:creationId xmlns:a16="http://schemas.microsoft.com/office/drawing/2014/main" id="{9D56B9B7-EB0C-0741-BAC9-74ED003094EE}"/>
                    </a:ext>
                  </a:extLst>
                </p:cNvPr>
                <p:cNvGrpSpPr>
                  <a:grpSpLocks noChangeAspect="1"/>
                </p:cNvGrpSpPr>
                <p:nvPr/>
              </p:nvGrpSpPr>
              <p:grpSpPr bwMode="auto">
                <a:xfrm>
                  <a:off x="1827" y="1701"/>
                  <a:ext cx="696" cy="1941"/>
                  <a:chOff x="1704" y="3360"/>
                  <a:chExt cx="696" cy="1941"/>
                </a:xfrm>
              </p:grpSpPr>
              <p:sp>
                <p:nvSpPr>
                  <p:cNvPr id="175" name="Rectangle 282">
                    <a:extLst>
                      <a:ext uri="{FF2B5EF4-FFF2-40B4-BE49-F238E27FC236}">
                        <a16:creationId xmlns:a16="http://schemas.microsoft.com/office/drawing/2014/main" id="{588E2B6B-C4FA-A745-932C-EE1DAD75C149}"/>
                      </a:ext>
                    </a:extLst>
                  </p:cNvPr>
                  <p:cNvSpPr>
                    <a:spLocks noChangeAspect="1" noChangeArrowheads="1"/>
                  </p:cNvSpPr>
                  <p:nvPr/>
                </p:nvSpPr>
                <p:spPr bwMode="auto">
                  <a:xfrm>
                    <a:off x="2234"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6" name="Rectangle 283">
                    <a:extLst>
                      <a:ext uri="{FF2B5EF4-FFF2-40B4-BE49-F238E27FC236}">
                        <a16:creationId xmlns:a16="http://schemas.microsoft.com/office/drawing/2014/main" id="{FFF17ECC-3534-5042-A74C-6D9C849C7282}"/>
                      </a:ext>
                    </a:extLst>
                  </p:cNvPr>
                  <p:cNvSpPr>
                    <a:spLocks noChangeAspect="1" noChangeArrowheads="1"/>
                  </p:cNvSpPr>
                  <p:nvPr/>
                </p:nvSpPr>
                <p:spPr bwMode="auto">
                  <a:xfrm>
                    <a:off x="1941" y="3418"/>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 name="Rectangle 284">
                    <a:extLst>
                      <a:ext uri="{FF2B5EF4-FFF2-40B4-BE49-F238E27FC236}">
                        <a16:creationId xmlns:a16="http://schemas.microsoft.com/office/drawing/2014/main" id="{8B7AEB88-584B-7E49-BA71-AC1C81D7D4B6}"/>
                      </a:ext>
                    </a:extLst>
                  </p:cNvPr>
                  <p:cNvSpPr>
                    <a:spLocks noChangeAspect="1" noChangeArrowheads="1"/>
                  </p:cNvSpPr>
                  <p:nvPr/>
                </p:nvSpPr>
                <p:spPr bwMode="auto">
                  <a:xfrm>
                    <a:off x="2235"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8" name="Rectangle 285">
                    <a:extLst>
                      <a:ext uri="{FF2B5EF4-FFF2-40B4-BE49-F238E27FC236}">
                        <a16:creationId xmlns:a16="http://schemas.microsoft.com/office/drawing/2014/main" id="{16914A59-5E0C-1348-B90D-1376D5077B9A}"/>
                      </a:ext>
                    </a:extLst>
                  </p:cNvPr>
                  <p:cNvSpPr>
                    <a:spLocks noChangeAspect="1" noChangeArrowheads="1"/>
                  </p:cNvSpPr>
                  <p:nvPr/>
                </p:nvSpPr>
                <p:spPr bwMode="auto">
                  <a:xfrm>
                    <a:off x="1947" y="3794"/>
                    <a:ext cx="48" cy="96"/>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9" name="Rectangle 286">
                    <a:extLst>
                      <a:ext uri="{FF2B5EF4-FFF2-40B4-BE49-F238E27FC236}">
                        <a16:creationId xmlns:a16="http://schemas.microsoft.com/office/drawing/2014/main" id="{4F694C4C-C5B8-EE4C-9E8E-4C32C5E41700}"/>
                      </a:ext>
                    </a:extLst>
                  </p:cNvPr>
                  <p:cNvSpPr>
                    <a:spLocks noChangeAspect="1" noChangeArrowheads="1"/>
                  </p:cNvSpPr>
                  <p:nvPr/>
                </p:nvSpPr>
                <p:spPr bwMode="auto">
                  <a:xfrm>
                    <a:off x="1970" y="3360"/>
                    <a:ext cx="288" cy="57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0" name="Line 287">
                    <a:extLst>
                      <a:ext uri="{FF2B5EF4-FFF2-40B4-BE49-F238E27FC236}">
                        <a16:creationId xmlns:a16="http://schemas.microsoft.com/office/drawing/2014/main" id="{B58D5329-2CCD-AF44-9655-889123B45664}"/>
                      </a:ext>
                    </a:extLst>
                  </p:cNvPr>
                  <p:cNvSpPr>
                    <a:spLocks noChangeAspect="1" noChangeShapeType="1"/>
                  </p:cNvSpPr>
                  <p:nvPr/>
                </p:nvSpPr>
                <p:spPr bwMode="auto">
                  <a:xfrm>
                    <a:off x="1971" y="3554"/>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1" name="Line 288">
                    <a:extLst>
                      <a:ext uri="{FF2B5EF4-FFF2-40B4-BE49-F238E27FC236}">
                        <a16:creationId xmlns:a16="http://schemas.microsoft.com/office/drawing/2014/main" id="{916FB752-2CBF-F741-B7EE-03583F765884}"/>
                      </a:ext>
                    </a:extLst>
                  </p:cNvPr>
                  <p:cNvSpPr>
                    <a:spLocks noChangeAspect="1" noChangeShapeType="1"/>
                  </p:cNvSpPr>
                  <p:nvPr/>
                </p:nvSpPr>
                <p:spPr bwMode="auto">
                  <a:xfrm>
                    <a:off x="1971" y="3746"/>
                    <a:ext cx="28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2" name="Text Box 289">
                    <a:extLst>
                      <a:ext uri="{FF2B5EF4-FFF2-40B4-BE49-F238E27FC236}">
                        <a16:creationId xmlns:a16="http://schemas.microsoft.com/office/drawing/2014/main" id="{087D68E5-AE5D-2546-BB1E-3A4312CAD625}"/>
                      </a:ext>
                    </a:extLst>
                  </p:cNvPr>
                  <p:cNvSpPr txBox="1">
                    <a:spLocks noChangeAspect="1" noChangeArrowheads="1"/>
                  </p:cNvSpPr>
                  <p:nvPr/>
                </p:nvSpPr>
                <p:spPr bwMode="auto">
                  <a:xfrm>
                    <a:off x="1704" y="3502"/>
                    <a:ext cx="696" cy="1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p>
                </p:txBody>
              </p:sp>
            </p:grpSp>
          </p:grpSp>
          <p:sp>
            <p:nvSpPr>
              <p:cNvPr id="172" name="AutoShape 290">
                <a:extLst>
                  <a:ext uri="{FF2B5EF4-FFF2-40B4-BE49-F238E27FC236}">
                    <a16:creationId xmlns:a16="http://schemas.microsoft.com/office/drawing/2014/main" id="{F7385F9C-AC62-0D48-94EB-345A250A1D08}"/>
                  </a:ext>
                </a:extLst>
              </p:cNvPr>
              <p:cNvSpPr>
                <a:spLocks noChangeAspect="1" noChangeArrowheads="1"/>
              </p:cNvSpPr>
              <p:nvPr/>
            </p:nvSpPr>
            <p:spPr bwMode="auto">
              <a:xfrm>
                <a:off x="582" y="2726"/>
                <a:ext cx="246" cy="173"/>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solidFill>
                <a:srgbClr val="FF00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8" name="TextBox 7">
              <a:extLst>
                <a:ext uri="{FF2B5EF4-FFF2-40B4-BE49-F238E27FC236}">
                  <a16:creationId xmlns:a16="http://schemas.microsoft.com/office/drawing/2014/main" id="{78CB65BB-4AB0-2C4A-8C45-8D53AF3CD30D}"/>
                </a:ext>
              </a:extLst>
            </p:cNvPr>
            <p:cNvSpPr txBox="1"/>
            <p:nvPr/>
          </p:nvSpPr>
          <p:spPr>
            <a:xfrm>
              <a:off x="8728877" y="5596631"/>
              <a:ext cx="1653737" cy="369332"/>
            </a:xfrm>
            <a:prstGeom prst="rect">
              <a:avLst/>
            </a:prstGeom>
            <a:noFill/>
          </p:spPr>
          <p:txBody>
            <a:bodyPr wrap="square" rtlCol="0">
              <a:spAutoFit/>
            </a:bodyPr>
            <a:lstStyle/>
            <a:p>
              <a:r>
                <a:rPr lang="en-US" dirty="0"/>
                <a:t>Forbes, 1998</a:t>
              </a:r>
            </a:p>
          </p:txBody>
        </p:sp>
      </p:grpSp>
      <p:pic>
        <p:nvPicPr>
          <p:cNvPr id="188" name="Picture 187">
            <a:extLst>
              <a:ext uri="{FF2B5EF4-FFF2-40B4-BE49-F238E27FC236}">
                <a16:creationId xmlns:a16="http://schemas.microsoft.com/office/drawing/2014/main" id="{0C17F540-FC0E-8D41-9B47-449A9E165C3C}"/>
              </a:ext>
            </a:extLst>
          </p:cNvPr>
          <p:cNvPicPr>
            <a:picLocks noChangeAspect="1"/>
          </p:cNvPicPr>
          <p:nvPr/>
        </p:nvPicPr>
        <p:blipFill>
          <a:blip r:embed="rId7"/>
          <a:stretch>
            <a:fillRect/>
          </a:stretch>
        </p:blipFill>
        <p:spPr>
          <a:xfrm>
            <a:off x="5863654" y="3929504"/>
            <a:ext cx="1270000" cy="1270000"/>
          </a:xfrm>
          <a:prstGeom prst="rect">
            <a:avLst/>
          </a:prstGeom>
        </p:spPr>
      </p:pic>
    </p:spTree>
    <p:extLst>
      <p:ext uri="{BB962C8B-B14F-4D97-AF65-F5344CB8AC3E}">
        <p14:creationId xmlns:p14="http://schemas.microsoft.com/office/powerpoint/2010/main" val="265051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11"/>
                                        </p:tgtEl>
                                        <p:attrNameLst>
                                          <p:attrName>style.visibility</p:attrName>
                                        </p:attrNameLst>
                                      </p:cBhvr>
                                      <p:to>
                                        <p:strVal val="visible"/>
                                      </p:to>
                                    </p:set>
                                    <p:animEffect transition="in" filter="fade">
                                      <p:cBhvr>
                                        <p:cTn id="25" dur="1"/>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 name="Google Shape;128;p25"/>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Training a Classifier</a:t>
            </a:r>
            <a:endParaRPr/>
          </a:p>
        </p:txBody>
      </p:sp>
      <p:sp>
        <p:nvSpPr>
          <p:cNvPr id="129" name="Google Shape;129;p25"/>
          <p:cNvSpPr/>
          <p:nvPr/>
        </p:nvSpPr>
        <p:spPr>
          <a:xfrm>
            <a:off x="4727600" y="1524557"/>
            <a:ext cx="2736800"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3200" b="1"/>
              <a:t>Classifier</a:t>
            </a:r>
            <a:endParaRPr sz="3200" b="1"/>
          </a:p>
        </p:txBody>
      </p:sp>
      <p:sp>
        <p:nvSpPr>
          <p:cNvPr id="130" name="Google Shape;130;p25"/>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a:t>Attributes of an example</a:t>
            </a:r>
            <a:endParaRPr sz="3200"/>
          </a:p>
        </p:txBody>
      </p:sp>
      <p:sp>
        <p:nvSpPr>
          <p:cNvPr id="131" name="Google Shape;131;p25"/>
          <p:cNvSpPr txBox="1"/>
          <p:nvPr/>
        </p:nvSpPr>
        <p:spPr>
          <a:xfrm>
            <a:off x="8786800" y="1866400"/>
            <a:ext cx="2973200" cy="1296400"/>
          </a:xfrm>
          <a:prstGeom prst="rect">
            <a:avLst/>
          </a:prstGeom>
          <a:noFill/>
          <a:ln>
            <a:noFill/>
          </a:ln>
        </p:spPr>
        <p:txBody>
          <a:bodyPr spcFirstLastPara="1" wrap="square" lIns="121900" tIns="121900" rIns="121900" bIns="121900" anchor="ctr" anchorCtr="0">
            <a:noAutofit/>
          </a:bodyPr>
          <a:lstStyle/>
          <a:p>
            <a:r>
              <a:rPr lang="en" sz="3200"/>
              <a:t>Predicted label of the example</a:t>
            </a:r>
            <a:endParaRPr sz="3200"/>
          </a:p>
        </p:txBody>
      </p:sp>
      <p:sp>
        <p:nvSpPr>
          <p:cNvPr id="132" name="Google Shape;132;p25"/>
          <p:cNvSpPr/>
          <p:nvPr/>
        </p:nvSpPr>
        <p:spPr>
          <a:xfrm>
            <a:off x="991400" y="4184200"/>
            <a:ext cx="2121600" cy="17288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Population</a:t>
            </a:r>
            <a:endParaRPr sz="2400" b="1">
              <a:solidFill>
                <a:schemeClr val="lt1"/>
              </a:solidFill>
            </a:endParaRPr>
          </a:p>
        </p:txBody>
      </p:sp>
      <p:sp>
        <p:nvSpPr>
          <p:cNvPr id="133" name="Google Shape;133;p25"/>
          <p:cNvSpPr/>
          <p:nvPr/>
        </p:nvSpPr>
        <p:spPr>
          <a:xfrm>
            <a:off x="5459463" y="4472400"/>
            <a:ext cx="1562400" cy="11524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grpSp>
        <p:nvGrpSpPr>
          <p:cNvPr id="134" name="Google Shape;134;p25"/>
          <p:cNvGrpSpPr/>
          <p:nvPr/>
        </p:nvGrpSpPr>
        <p:grpSpPr>
          <a:xfrm>
            <a:off x="3301202" y="4472400"/>
            <a:ext cx="2158261" cy="1152400"/>
            <a:chOff x="2475901" y="3354300"/>
            <a:chExt cx="1618696" cy="864300"/>
          </a:xfrm>
        </p:grpSpPr>
        <p:sp>
          <p:nvSpPr>
            <p:cNvPr id="135" name="Google Shape;135;p25"/>
            <p:cNvSpPr/>
            <p:nvPr/>
          </p:nvSpPr>
          <p:spPr>
            <a:xfrm>
              <a:off x="2922797" y="3354300"/>
              <a:ext cx="1171800" cy="8643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136" name="Google Shape;136;p25"/>
            <p:cNvSpPr/>
            <p:nvPr/>
          </p:nvSpPr>
          <p:spPr>
            <a:xfrm>
              <a:off x="2475901" y="3545850"/>
              <a:ext cx="221100" cy="481200"/>
            </a:xfrm>
            <a:prstGeom prst="rightArrow">
              <a:avLst>
                <a:gd name="adj1" fmla="val 50000"/>
                <a:gd name="adj2" fmla="val 671509"/>
              </a:avLst>
            </a:prstGeom>
            <a:solidFill>
              <a:schemeClr val="accent5"/>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37" name="Google Shape;137;p25"/>
          <p:cNvGrpSpPr/>
          <p:nvPr/>
        </p:nvGrpSpPr>
        <p:grpSpPr>
          <a:xfrm>
            <a:off x="3784200" y="4396991"/>
            <a:ext cx="5974667" cy="1430741"/>
            <a:chOff x="2838150" y="3297743"/>
            <a:chExt cx="4481000" cy="1073056"/>
          </a:xfrm>
        </p:grpSpPr>
        <p:grpSp>
          <p:nvGrpSpPr>
            <p:cNvPr id="138" name="Google Shape;138;p25"/>
            <p:cNvGrpSpPr/>
            <p:nvPr/>
          </p:nvGrpSpPr>
          <p:grpSpPr>
            <a:xfrm>
              <a:off x="5524625" y="3297743"/>
              <a:ext cx="1794525" cy="549907"/>
              <a:chOff x="5524625" y="3297743"/>
              <a:chExt cx="1794525" cy="549907"/>
            </a:xfrm>
          </p:grpSpPr>
          <p:sp>
            <p:nvSpPr>
              <p:cNvPr id="139" name="Google Shape;139;p25"/>
              <p:cNvSpPr/>
              <p:nvPr/>
            </p:nvSpPr>
            <p:spPr>
              <a:xfrm>
                <a:off x="5524625" y="3297750"/>
                <a:ext cx="1171800" cy="5499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140" name="Google Shape;140;p25"/>
              <p:cNvSpPr/>
              <p:nvPr/>
            </p:nvSpPr>
            <p:spPr>
              <a:xfrm>
                <a:off x="6696650" y="3297743"/>
                <a:ext cx="622500" cy="5499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cxnSp>
          <p:nvCxnSpPr>
            <p:cNvPr id="141" name="Google Shape;141;p25"/>
            <p:cNvCxnSpPr/>
            <p:nvPr/>
          </p:nvCxnSpPr>
          <p:spPr>
            <a:xfrm>
              <a:off x="2838150" y="3963300"/>
              <a:ext cx="2583000" cy="0"/>
            </a:xfrm>
            <a:prstGeom prst="straightConnector1">
              <a:avLst/>
            </a:prstGeom>
            <a:noFill/>
            <a:ln w="28575" cap="flat" cmpd="sng">
              <a:solidFill>
                <a:srgbClr val="000000"/>
              </a:solidFill>
              <a:prstDash val="dash"/>
              <a:round/>
              <a:headEnd type="none" w="med" len="med"/>
              <a:tailEnd type="none" w="med" len="med"/>
            </a:ln>
          </p:spPr>
        </p:cxnSp>
        <p:grpSp>
          <p:nvGrpSpPr>
            <p:cNvPr id="142" name="Google Shape;142;p25"/>
            <p:cNvGrpSpPr/>
            <p:nvPr/>
          </p:nvGrpSpPr>
          <p:grpSpPr>
            <a:xfrm>
              <a:off x="5524625" y="4066292"/>
              <a:ext cx="1794525" cy="304508"/>
              <a:chOff x="5524625" y="4066292"/>
              <a:chExt cx="1794525" cy="304508"/>
            </a:xfrm>
          </p:grpSpPr>
          <p:sp>
            <p:nvSpPr>
              <p:cNvPr id="143" name="Google Shape;143;p25"/>
              <p:cNvSpPr/>
              <p:nvPr/>
            </p:nvSpPr>
            <p:spPr>
              <a:xfrm>
                <a:off x="5524625" y="4066300"/>
                <a:ext cx="1171800" cy="3045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144" name="Google Shape;144;p25"/>
              <p:cNvSpPr/>
              <p:nvPr/>
            </p:nvSpPr>
            <p:spPr>
              <a:xfrm>
                <a:off x="6696650" y="4066292"/>
                <a:ext cx="622500" cy="3045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grpSp>
      <p:sp>
        <p:nvSpPr>
          <p:cNvPr id="145" name="Google Shape;145;p25"/>
          <p:cNvSpPr/>
          <p:nvPr/>
        </p:nvSpPr>
        <p:spPr>
          <a:xfrm>
            <a:off x="9922867" y="3162800"/>
            <a:ext cx="1918800" cy="1870000"/>
          </a:xfrm>
          <a:prstGeom prst="wedgeRoundRectCallout">
            <a:avLst>
              <a:gd name="adj1" fmla="val -56589"/>
              <a:gd name="adj2" fmla="val 24524"/>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2133"/>
              <a:t>Model the association between attributes &amp; labels</a:t>
            </a:r>
            <a:endParaRPr sz="2133"/>
          </a:p>
        </p:txBody>
      </p:sp>
      <p:sp>
        <p:nvSpPr>
          <p:cNvPr id="146" name="Google Shape;146;p25"/>
          <p:cNvSpPr/>
          <p:nvPr/>
        </p:nvSpPr>
        <p:spPr>
          <a:xfrm>
            <a:off x="9922867" y="5144433"/>
            <a:ext cx="1918800" cy="1128400"/>
          </a:xfrm>
          <a:prstGeom prst="wedgeRoundRectCallout">
            <a:avLst>
              <a:gd name="adj1" fmla="val -57838"/>
              <a:gd name="adj2" fmla="val -11411"/>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2133"/>
              <a:t>Estimate the accuracy of the classifier</a:t>
            </a:r>
            <a:endParaRPr sz="2133"/>
          </a:p>
        </p:txBody>
      </p:sp>
    </p:spTree>
    <p:extLst>
      <p:ext uri="{BB962C8B-B14F-4D97-AF65-F5344CB8AC3E}">
        <p14:creationId xmlns:p14="http://schemas.microsoft.com/office/powerpoint/2010/main" val="315860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1"/>
                                        <p:tgtEl>
                                          <p:spTgt spid="1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4"/>
                                        </p:tgtEl>
                                        <p:attrNameLst>
                                          <p:attrName>style.visibility</p:attrName>
                                        </p:attrNameLst>
                                      </p:cBhvr>
                                      <p:to>
                                        <p:strVal val="visible"/>
                                      </p:to>
                                    </p:set>
                                    <p:animEffect transition="in" filter="fade">
                                      <p:cBhvr>
                                        <p:cTn id="12" dur="1"/>
                                        <p:tgtEl>
                                          <p:spTgt spid="13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3"/>
                                        </p:tgtEl>
                                        <p:attrNameLst>
                                          <p:attrName>style.visibility</p:attrName>
                                        </p:attrNameLst>
                                      </p:cBhvr>
                                      <p:to>
                                        <p:strVal val="visible"/>
                                      </p:to>
                                    </p:set>
                                    <p:animEffect transition="in" filter="fade">
                                      <p:cBhvr>
                                        <p:cTn id="17" dur="1"/>
                                        <p:tgtEl>
                                          <p:spTgt spid="1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7"/>
                                        </p:tgtEl>
                                        <p:attrNameLst>
                                          <p:attrName>style.visibility</p:attrName>
                                        </p:attrNameLst>
                                      </p:cBhvr>
                                      <p:to>
                                        <p:strVal val="visible"/>
                                      </p:to>
                                    </p:set>
                                    <p:animEffect transition="in" filter="fade">
                                      <p:cBhvr>
                                        <p:cTn id="22" dur="1"/>
                                        <p:tgtEl>
                                          <p:spTgt spid="13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5"/>
                                        </p:tgtEl>
                                        <p:attrNameLst>
                                          <p:attrName>style.visibility</p:attrName>
                                        </p:attrNameLst>
                                      </p:cBhvr>
                                      <p:to>
                                        <p:strVal val="visible"/>
                                      </p:to>
                                    </p:set>
                                    <p:animEffect transition="in" filter="fade">
                                      <p:cBhvr>
                                        <p:cTn id="27" dur="1"/>
                                        <p:tgtEl>
                                          <p:spTgt spid="14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6"/>
                                        </p:tgtEl>
                                        <p:attrNameLst>
                                          <p:attrName>style.visibility</p:attrName>
                                        </p:attrNameLst>
                                      </p:cBhvr>
                                      <p:to>
                                        <p:strVal val="visible"/>
                                      </p:to>
                                    </p:set>
                                    <p:animEffect transition="in" filter="fade">
                                      <p:cBhvr>
                                        <p:cTn id="32" dur="1"/>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2"/>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65" name="Google Shape;165;p32"/>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Nearest Neighbor Classifier</a:t>
            </a:r>
            <a:endParaRPr/>
          </a:p>
        </p:txBody>
      </p:sp>
      <p:sp>
        <p:nvSpPr>
          <p:cNvPr id="166" name="Google Shape;166;p32"/>
          <p:cNvSpPr/>
          <p:nvPr/>
        </p:nvSpPr>
        <p:spPr>
          <a:xfrm>
            <a:off x="4625788" y="1524557"/>
            <a:ext cx="2838612"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2933" b="1" u="sng" dirty="0"/>
              <a:t>NN Classifier</a:t>
            </a:r>
            <a:endParaRPr sz="2933" b="1" u="sng" dirty="0"/>
          </a:p>
          <a:p>
            <a:pPr algn="ctr"/>
            <a:r>
              <a:rPr lang="en" sz="2667" dirty="0"/>
              <a:t>Use the label(s) of the most similar training example(s)</a:t>
            </a:r>
            <a:endParaRPr sz="2667" dirty="0"/>
          </a:p>
        </p:txBody>
      </p:sp>
      <p:sp>
        <p:nvSpPr>
          <p:cNvPr id="167" name="Google Shape;167;p32"/>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a:t>Attributes of an example</a:t>
            </a:r>
            <a:endParaRPr sz="3200"/>
          </a:p>
        </p:txBody>
      </p:sp>
      <p:sp>
        <p:nvSpPr>
          <p:cNvPr id="168" name="Google Shape;168;p32"/>
          <p:cNvSpPr txBox="1"/>
          <p:nvPr/>
        </p:nvSpPr>
        <p:spPr>
          <a:xfrm>
            <a:off x="8786800" y="1866400"/>
            <a:ext cx="2973200" cy="1296400"/>
          </a:xfrm>
          <a:prstGeom prst="rect">
            <a:avLst/>
          </a:prstGeom>
          <a:noFill/>
          <a:ln>
            <a:noFill/>
          </a:ln>
        </p:spPr>
        <p:txBody>
          <a:bodyPr spcFirstLastPara="1" wrap="square" lIns="121900" tIns="121900" rIns="121900" bIns="121900" anchor="ctr" anchorCtr="0">
            <a:noAutofit/>
          </a:bodyPr>
          <a:lstStyle/>
          <a:p>
            <a:r>
              <a:rPr lang="en" sz="3200"/>
              <a:t>Predicted label of the example</a:t>
            </a:r>
            <a:endParaRPr sz="3200"/>
          </a:p>
        </p:txBody>
      </p:sp>
      <p:sp>
        <p:nvSpPr>
          <p:cNvPr id="169" name="Google Shape;169;p32"/>
          <p:cNvSpPr/>
          <p:nvPr/>
        </p:nvSpPr>
        <p:spPr>
          <a:xfrm>
            <a:off x="991400" y="4184200"/>
            <a:ext cx="2121600" cy="1728800"/>
          </a:xfrm>
          <a:prstGeom prst="rect">
            <a:avLst/>
          </a:prstGeom>
          <a:solidFill>
            <a:srgbClr val="CFE2F3"/>
          </a:solidFill>
          <a:ln>
            <a:noFill/>
          </a:ln>
        </p:spPr>
        <p:txBody>
          <a:bodyPr spcFirstLastPara="1" wrap="square" lIns="121900" tIns="121900" rIns="121900" bIns="121900" anchor="ctr" anchorCtr="0">
            <a:noAutofit/>
          </a:bodyPr>
          <a:lstStyle/>
          <a:p>
            <a:pPr algn="ctr"/>
            <a:r>
              <a:rPr lang="en" sz="2400" b="1">
                <a:solidFill>
                  <a:schemeClr val="lt1"/>
                </a:solidFill>
              </a:rPr>
              <a:t>Population</a:t>
            </a:r>
            <a:endParaRPr sz="2400" b="1">
              <a:solidFill>
                <a:schemeClr val="lt1"/>
              </a:solidFill>
            </a:endParaRPr>
          </a:p>
        </p:txBody>
      </p:sp>
      <p:sp>
        <p:nvSpPr>
          <p:cNvPr id="170" name="Google Shape;170;p32"/>
          <p:cNvSpPr/>
          <p:nvPr/>
        </p:nvSpPr>
        <p:spPr>
          <a:xfrm>
            <a:off x="3897063" y="4472400"/>
            <a:ext cx="1562400" cy="1152400"/>
          </a:xfrm>
          <a:prstGeom prst="rect">
            <a:avLst/>
          </a:prstGeom>
          <a:solidFill>
            <a:srgbClr val="CFE2F3"/>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171" name="Google Shape;171;p32"/>
          <p:cNvSpPr/>
          <p:nvPr/>
        </p:nvSpPr>
        <p:spPr>
          <a:xfrm>
            <a:off x="5459463" y="4472400"/>
            <a:ext cx="1562400" cy="1152400"/>
          </a:xfrm>
          <a:prstGeom prst="rect">
            <a:avLst/>
          </a:prstGeom>
          <a:solidFill>
            <a:srgbClr val="FFE599"/>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sp>
        <p:nvSpPr>
          <p:cNvPr id="172" name="Google Shape;172;p32"/>
          <p:cNvSpPr/>
          <p:nvPr/>
        </p:nvSpPr>
        <p:spPr>
          <a:xfrm>
            <a:off x="3301201" y="4727800"/>
            <a:ext cx="294800" cy="641600"/>
          </a:xfrm>
          <a:prstGeom prst="rightArrow">
            <a:avLst>
              <a:gd name="adj1" fmla="val 50000"/>
              <a:gd name="adj2" fmla="val 671509"/>
            </a:avLst>
          </a:prstGeom>
          <a:solidFill>
            <a:srgbClr val="C9DAF8"/>
          </a:solidFill>
          <a:ln>
            <a:noFill/>
          </a:ln>
        </p:spPr>
        <p:txBody>
          <a:bodyPr spcFirstLastPara="1" wrap="square" lIns="121900" tIns="121900" rIns="121900" bIns="121900" anchor="ctr" anchorCtr="0">
            <a:noAutofit/>
          </a:bodyPr>
          <a:lstStyle/>
          <a:p>
            <a:endParaRPr sz="2400"/>
          </a:p>
        </p:txBody>
      </p:sp>
      <p:cxnSp>
        <p:nvCxnSpPr>
          <p:cNvPr id="173" name="Google Shape;173;p32"/>
          <p:cNvCxnSpPr/>
          <p:nvPr/>
        </p:nvCxnSpPr>
        <p:spPr>
          <a:xfrm>
            <a:off x="3784200" y="5284400"/>
            <a:ext cx="3444000" cy="0"/>
          </a:xfrm>
          <a:prstGeom prst="straightConnector1">
            <a:avLst/>
          </a:prstGeom>
          <a:noFill/>
          <a:ln w="28575" cap="flat" cmpd="sng">
            <a:solidFill>
              <a:srgbClr val="B7B7B7"/>
            </a:solidFill>
            <a:prstDash val="dash"/>
            <a:round/>
            <a:headEnd type="none" w="med" len="med"/>
            <a:tailEnd type="none" w="med" len="med"/>
          </a:ln>
        </p:spPr>
      </p:cxnSp>
      <p:cxnSp>
        <p:nvCxnSpPr>
          <p:cNvPr id="174" name="Google Shape;174;p32"/>
          <p:cNvCxnSpPr/>
          <p:nvPr/>
        </p:nvCxnSpPr>
        <p:spPr>
          <a:xfrm>
            <a:off x="1336800" y="3429000"/>
            <a:ext cx="1964400" cy="0"/>
          </a:xfrm>
          <a:prstGeom prst="straightConnector1">
            <a:avLst/>
          </a:prstGeom>
          <a:noFill/>
          <a:ln w="76200" cap="flat" cmpd="sng">
            <a:solidFill>
              <a:srgbClr val="3B7EA1"/>
            </a:solidFill>
            <a:prstDash val="solid"/>
            <a:round/>
            <a:headEnd type="none" w="med" len="med"/>
            <a:tailEnd type="none" w="med" len="med"/>
          </a:ln>
        </p:spPr>
      </p:cxnSp>
      <p:sp>
        <p:nvSpPr>
          <p:cNvPr id="175" name="Google Shape;175;p32"/>
          <p:cNvSpPr/>
          <p:nvPr/>
        </p:nvSpPr>
        <p:spPr>
          <a:xfrm>
            <a:off x="3444134" y="3431034"/>
            <a:ext cx="3928700" cy="1139333"/>
          </a:xfrm>
          <a:custGeom>
            <a:avLst/>
            <a:gdLst/>
            <a:ahLst/>
            <a:cxnLst/>
            <a:rect l="l" t="t" r="r" b="b"/>
            <a:pathLst>
              <a:path w="117861" h="34180" extrusionOk="0">
                <a:moveTo>
                  <a:pt x="0" y="0"/>
                </a:moveTo>
                <a:cubicBezTo>
                  <a:pt x="3209" y="262"/>
                  <a:pt x="14438" y="-229"/>
                  <a:pt x="19251" y="1572"/>
                </a:cubicBezTo>
                <a:cubicBezTo>
                  <a:pt x="24064" y="3373"/>
                  <a:pt x="24089" y="8413"/>
                  <a:pt x="28877" y="10805"/>
                </a:cubicBezTo>
                <a:cubicBezTo>
                  <a:pt x="33665" y="13197"/>
                  <a:pt x="37405" y="15070"/>
                  <a:pt x="47979" y="15923"/>
                </a:cubicBezTo>
                <a:cubicBezTo>
                  <a:pt x="58554" y="16776"/>
                  <a:pt x="81659" y="13535"/>
                  <a:pt x="92324" y="15923"/>
                </a:cubicBezTo>
                <a:cubicBezTo>
                  <a:pt x="102989" y="18311"/>
                  <a:pt x="107712" y="27208"/>
                  <a:pt x="111968" y="30251"/>
                </a:cubicBezTo>
                <a:cubicBezTo>
                  <a:pt x="116224" y="33294"/>
                  <a:pt x="116879" y="33525"/>
                  <a:pt x="117861" y="34180"/>
                </a:cubicBezTo>
              </a:path>
            </a:pathLst>
          </a:custGeom>
          <a:noFill/>
          <a:ln w="38100" cap="flat" cmpd="sng">
            <a:solidFill>
              <a:schemeClr val="accent5"/>
            </a:solidFill>
            <a:prstDash val="dot"/>
            <a:round/>
            <a:headEnd type="none" w="med" len="med"/>
            <a:tailEnd type="none" w="med" len="med"/>
          </a:ln>
        </p:spPr>
      </p:sp>
      <p:grpSp>
        <p:nvGrpSpPr>
          <p:cNvPr id="176" name="Google Shape;176;p32"/>
          <p:cNvGrpSpPr/>
          <p:nvPr/>
        </p:nvGrpSpPr>
        <p:grpSpPr>
          <a:xfrm>
            <a:off x="9795501" y="3427878"/>
            <a:ext cx="867471" cy="1155589"/>
            <a:chOff x="7346625" y="2570908"/>
            <a:chExt cx="650603" cy="866692"/>
          </a:xfrm>
        </p:grpSpPr>
        <p:cxnSp>
          <p:nvCxnSpPr>
            <p:cNvPr id="177" name="Google Shape;177;p32"/>
            <p:cNvCxnSpPr/>
            <p:nvPr/>
          </p:nvCxnSpPr>
          <p:spPr>
            <a:xfrm>
              <a:off x="7584728" y="2570908"/>
              <a:ext cx="412500" cy="0"/>
            </a:xfrm>
            <a:prstGeom prst="straightConnector1">
              <a:avLst/>
            </a:prstGeom>
            <a:noFill/>
            <a:ln w="76200" cap="flat" cmpd="sng">
              <a:solidFill>
                <a:srgbClr val="C4820E"/>
              </a:solidFill>
              <a:prstDash val="solid"/>
              <a:round/>
              <a:headEnd type="none" w="med" len="med"/>
              <a:tailEnd type="none" w="med" len="med"/>
            </a:ln>
          </p:spPr>
        </p:cxnSp>
        <p:sp>
          <p:nvSpPr>
            <p:cNvPr id="178" name="Google Shape;178;p32"/>
            <p:cNvSpPr/>
            <p:nvPr/>
          </p:nvSpPr>
          <p:spPr>
            <a:xfrm>
              <a:off x="7346625" y="2579500"/>
              <a:ext cx="449600" cy="858100"/>
            </a:xfrm>
            <a:custGeom>
              <a:avLst/>
              <a:gdLst/>
              <a:ahLst/>
              <a:cxnLst/>
              <a:rect l="l" t="t" r="r" b="b"/>
              <a:pathLst>
                <a:path w="17984" h="34324" extrusionOk="0">
                  <a:moveTo>
                    <a:pt x="0" y="34324"/>
                  </a:moveTo>
                  <a:cubicBezTo>
                    <a:pt x="2750" y="33604"/>
                    <a:pt x="13620" y="35723"/>
                    <a:pt x="16501" y="30002"/>
                  </a:cubicBezTo>
                  <a:cubicBezTo>
                    <a:pt x="19382" y="24281"/>
                    <a:pt x="17155" y="5000"/>
                    <a:pt x="17286" y="0"/>
                  </a:cubicBezTo>
                </a:path>
              </a:pathLst>
            </a:custGeom>
            <a:noFill/>
            <a:ln w="38100" cap="flat" cmpd="sng">
              <a:solidFill>
                <a:schemeClr val="accent5"/>
              </a:solidFill>
              <a:prstDash val="dot"/>
              <a:round/>
              <a:headEnd type="none" w="med" len="med"/>
              <a:tailEnd type="none" w="med" len="med"/>
            </a:ln>
          </p:spPr>
        </p:sp>
      </p:grpSp>
      <p:sp>
        <p:nvSpPr>
          <p:cNvPr id="179" name="Google Shape;179;p32"/>
          <p:cNvSpPr/>
          <p:nvPr/>
        </p:nvSpPr>
        <p:spPr>
          <a:xfrm>
            <a:off x="7366167" y="4397000"/>
            <a:ext cx="1562400" cy="7332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180" name="Google Shape;180;p32"/>
          <p:cNvSpPr/>
          <p:nvPr/>
        </p:nvSpPr>
        <p:spPr>
          <a:xfrm>
            <a:off x="8928867" y="4396991"/>
            <a:ext cx="830000" cy="7332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sp>
        <p:nvSpPr>
          <p:cNvPr id="181" name="Google Shape;181;p32"/>
          <p:cNvSpPr/>
          <p:nvPr/>
        </p:nvSpPr>
        <p:spPr>
          <a:xfrm>
            <a:off x="7366167" y="5421733"/>
            <a:ext cx="1562400" cy="406000"/>
          </a:xfrm>
          <a:prstGeom prst="rect">
            <a:avLst/>
          </a:prstGeom>
          <a:solidFill>
            <a:srgbClr val="CFE2F3"/>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182" name="Google Shape;182;p32"/>
          <p:cNvSpPr/>
          <p:nvPr/>
        </p:nvSpPr>
        <p:spPr>
          <a:xfrm>
            <a:off x="8928867" y="5421723"/>
            <a:ext cx="830000" cy="406000"/>
          </a:xfrm>
          <a:prstGeom prst="rect">
            <a:avLst/>
          </a:prstGeom>
          <a:solidFill>
            <a:srgbClr val="FFE599"/>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spTree>
    <p:extLst>
      <p:ext uri="{BB962C8B-B14F-4D97-AF65-F5344CB8AC3E}">
        <p14:creationId xmlns:p14="http://schemas.microsoft.com/office/powerpoint/2010/main" val="94435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fade">
                                      <p:cBhvr>
                                        <p:cTn id="7" dur="1"/>
                                        <p:tgtEl>
                                          <p:spTgt spid="1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5"/>
                                        </p:tgtEl>
                                        <p:attrNameLst>
                                          <p:attrName>style.visibility</p:attrName>
                                        </p:attrNameLst>
                                      </p:cBhvr>
                                      <p:to>
                                        <p:strVal val="visible"/>
                                      </p:to>
                                    </p:set>
                                    <p:animEffect transition="in" filter="fade">
                                      <p:cBhvr>
                                        <p:cTn id="12" dur="1"/>
                                        <p:tgtEl>
                                          <p:spTgt spid="17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gtEl>
                                        <p:attrNameLst>
                                          <p:attrName>style.visibility</p:attrName>
                                        </p:attrNameLst>
                                      </p:cBhvr>
                                      <p:to>
                                        <p:strVal val="visible"/>
                                      </p:to>
                                    </p:set>
                                    <p:animEffect transition="in" filter="fade">
                                      <p:cBhvr>
                                        <p:cTn id="17" dur="1"/>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0"/>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The Classifier</a:t>
            </a:r>
            <a:endParaRPr/>
          </a:p>
        </p:txBody>
      </p:sp>
      <p:sp>
        <p:nvSpPr>
          <p:cNvPr id="238" name="Google Shape;238;p40"/>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spcBef>
                <a:spcPts val="640"/>
              </a:spcBef>
              <a:buNone/>
            </a:pPr>
            <a:r>
              <a:rPr lang="en" dirty="0"/>
              <a:t>To classify a point:</a:t>
            </a:r>
            <a:endParaRPr sz="1333" dirty="0"/>
          </a:p>
          <a:p>
            <a:pPr>
              <a:spcBef>
                <a:spcPts val="640"/>
              </a:spcBef>
            </a:pPr>
            <a:r>
              <a:rPr lang="en" dirty="0"/>
              <a:t>Find its </a:t>
            </a:r>
            <a:r>
              <a:rPr lang="en" i="1" dirty="0"/>
              <a:t>k</a:t>
            </a:r>
            <a:r>
              <a:rPr lang="en" dirty="0"/>
              <a:t> </a:t>
            </a:r>
            <a:r>
              <a:rPr lang="en" i="1" dirty="0"/>
              <a:t>nearest</a:t>
            </a:r>
            <a:r>
              <a:rPr lang="en" dirty="0"/>
              <a:t> neighbors</a:t>
            </a:r>
            <a:endParaRPr sz="1333" dirty="0"/>
          </a:p>
          <a:p>
            <a:pPr>
              <a:spcBef>
                <a:spcPts val="640"/>
              </a:spcBef>
            </a:pPr>
            <a:r>
              <a:rPr lang="en" dirty="0"/>
              <a:t>Take a majority vote of the </a:t>
            </a:r>
            <a:r>
              <a:rPr lang="en" i="1" dirty="0"/>
              <a:t>k</a:t>
            </a:r>
            <a:r>
              <a:rPr lang="en" dirty="0"/>
              <a:t> nearest neighbors to see which of the two classes appears more often</a:t>
            </a:r>
            <a:endParaRPr sz="1333" dirty="0"/>
          </a:p>
          <a:p>
            <a:pPr>
              <a:spcBef>
                <a:spcPts val="640"/>
              </a:spcBef>
            </a:pPr>
            <a:r>
              <a:rPr lang="en" dirty="0"/>
              <a:t>Assign the point the class that wins the majority vote</a:t>
            </a:r>
            <a:endParaRPr dirty="0"/>
          </a:p>
        </p:txBody>
      </p:sp>
      <p:grpSp>
        <p:nvGrpSpPr>
          <p:cNvPr id="3" name="Group 2">
            <a:extLst>
              <a:ext uri="{FF2B5EF4-FFF2-40B4-BE49-F238E27FC236}">
                <a16:creationId xmlns:a16="http://schemas.microsoft.com/office/drawing/2014/main" id="{079D769D-D2E7-B846-BC84-028B2F597AB6}"/>
              </a:ext>
            </a:extLst>
          </p:cNvPr>
          <p:cNvGrpSpPr/>
          <p:nvPr/>
        </p:nvGrpSpPr>
        <p:grpSpPr>
          <a:xfrm>
            <a:off x="1512562" y="3889892"/>
            <a:ext cx="4204290" cy="2938818"/>
            <a:chOff x="1490807" y="4116322"/>
            <a:chExt cx="4204290" cy="2938818"/>
          </a:xfrm>
        </p:grpSpPr>
        <p:pic>
          <p:nvPicPr>
            <p:cNvPr id="5" name="Picture 4" descr="Screen Shot 2014-02-10 at 8.48.49 PM.png">
              <a:extLst>
                <a:ext uri="{FF2B5EF4-FFF2-40B4-BE49-F238E27FC236}">
                  <a16:creationId xmlns:a16="http://schemas.microsoft.com/office/drawing/2014/main" id="{E26878A9-337D-8043-9636-2575AFFC24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0807" y="4116322"/>
              <a:ext cx="4204290" cy="2476500"/>
            </a:xfrm>
            <a:prstGeom prst="rect">
              <a:avLst/>
            </a:prstGeom>
          </p:spPr>
        </p:pic>
        <p:sp>
          <p:nvSpPr>
            <p:cNvPr id="2" name="TextBox 1">
              <a:extLst>
                <a:ext uri="{FF2B5EF4-FFF2-40B4-BE49-F238E27FC236}">
                  <a16:creationId xmlns:a16="http://schemas.microsoft.com/office/drawing/2014/main" id="{93DA12A5-48B2-3248-8123-4B4AC0E038F7}"/>
                </a:ext>
              </a:extLst>
            </p:cNvPr>
            <p:cNvSpPr txBox="1"/>
            <p:nvPr/>
          </p:nvSpPr>
          <p:spPr>
            <a:xfrm>
              <a:off x="3064500" y="6685808"/>
              <a:ext cx="1056904" cy="369332"/>
            </a:xfrm>
            <a:prstGeom prst="rect">
              <a:avLst/>
            </a:prstGeom>
            <a:noFill/>
          </p:spPr>
          <p:txBody>
            <a:bodyPr wrap="square" rtlCol="0">
              <a:spAutoFit/>
            </a:bodyPr>
            <a:lstStyle/>
            <a:p>
              <a:pPr algn="ctr"/>
              <a:r>
                <a:rPr lang="en-US" dirty="0">
                  <a:latin typeface="Helvetica Neue Medium" panose="02000503000000020004" pitchFamily="2" charset="0"/>
                  <a:ea typeface="Helvetica Neue Medium" panose="02000503000000020004" pitchFamily="2" charset="0"/>
                  <a:cs typeface="Helvetica Neue Medium" panose="02000503000000020004" pitchFamily="2" charset="0"/>
                </a:rPr>
                <a:t>1-NN</a:t>
              </a:r>
            </a:p>
          </p:txBody>
        </p:sp>
      </p:grpSp>
      <p:grpSp>
        <p:nvGrpSpPr>
          <p:cNvPr id="7" name="Group 6">
            <a:extLst>
              <a:ext uri="{FF2B5EF4-FFF2-40B4-BE49-F238E27FC236}">
                <a16:creationId xmlns:a16="http://schemas.microsoft.com/office/drawing/2014/main" id="{B4FAAC0F-009E-E045-8E1B-284B943F60D3}"/>
              </a:ext>
            </a:extLst>
          </p:cNvPr>
          <p:cNvGrpSpPr/>
          <p:nvPr/>
        </p:nvGrpSpPr>
        <p:grpSpPr>
          <a:xfrm>
            <a:off x="6475150" y="3899351"/>
            <a:ext cx="4182533" cy="2868678"/>
            <a:chOff x="6475150" y="3899351"/>
            <a:chExt cx="4182533" cy="2868678"/>
          </a:xfrm>
        </p:grpSpPr>
        <p:pic>
          <p:nvPicPr>
            <p:cNvPr id="6" name="Picture 5" descr="Screen Shot 2014-02-10 at 11.18.47 PM.png">
              <a:extLst>
                <a:ext uri="{FF2B5EF4-FFF2-40B4-BE49-F238E27FC236}">
                  <a16:creationId xmlns:a16="http://schemas.microsoft.com/office/drawing/2014/main" id="{817B3DB7-5F6F-C747-BDAB-17784E0FEC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5150" y="3899351"/>
              <a:ext cx="4182533" cy="2467041"/>
            </a:xfrm>
            <a:prstGeom prst="rect">
              <a:avLst/>
            </a:prstGeom>
          </p:spPr>
        </p:pic>
        <p:sp>
          <p:nvSpPr>
            <p:cNvPr id="4" name="TextBox 3">
              <a:extLst>
                <a:ext uri="{FF2B5EF4-FFF2-40B4-BE49-F238E27FC236}">
                  <a16:creationId xmlns:a16="http://schemas.microsoft.com/office/drawing/2014/main" id="{C47D6470-F953-2646-A262-3AABADBF7B6C}"/>
                </a:ext>
              </a:extLst>
            </p:cNvPr>
            <p:cNvSpPr txBox="1"/>
            <p:nvPr/>
          </p:nvSpPr>
          <p:spPr>
            <a:xfrm>
              <a:off x="8156717" y="6398697"/>
              <a:ext cx="819397" cy="369332"/>
            </a:xfrm>
            <a:prstGeom prst="rect">
              <a:avLst/>
            </a:prstGeom>
            <a:noFill/>
          </p:spPr>
          <p:txBody>
            <a:bodyPr wrap="square" rtlCol="0">
              <a:spAutoFit/>
            </a:bodyPr>
            <a:lstStyle/>
            <a:p>
              <a:pPr algn="ctr"/>
              <a:r>
                <a:rPr lang="en-US" dirty="0">
                  <a:latin typeface="Helvetica Neue Medium" panose="02000503000000020004" pitchFamily="2" charset="0"/>
                  <a:ea typeface="Helvetica Neue Medium" panose="02000503000000020004" pitchFamily="2" charset="0"/>
                  <a:cs typeface="Helvetica Neue Medium" panose="02000503000000020004" pitchFamily="2" charset="0"/>
                </a:rPr>
                <a:t>3-NN</a:t>
              </a:r>
            </a:p>
          </p:txBody>
        </p:sp>
      </p:grpSp>
    </p:spTree>
    <p:extLst>
      <p:ext uri="{BB962C8B-B14F-4D97-AF65-F5344CB8AC3E}">
        <p14:creationId xmlns:p14="http://schemas.microsoft.com/office/powerpoint/2010/main" val="1691531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6"/>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Distance Between Two Points</a:t>
            </a:r>
            <a:endParaRPr/>
          </a:p>
        </p:txBody>
      </p:sp>
      <p:sp>
        <p:nvSpPr>
          <p:cNvPr id="209" name="Google Shape;209;p36"/>
          <p:cNvSpPr txBox="1">
            <a:spLocks noGrp="1"/>
          </p:cNvSpPr>
          <p:nvPr>
            <p:ph type="body" idx="1"/>
          </p:nvPr>
        </p:nvSpPr>
        <p:spPr>
          <a:xfrm>
            <a:off x="609600" y="1295400"/>
            <a:ext cx="10972800" cy="1020400"/>
          </a:xfrm>
          <a:prstGeom prst="rect">
            <a:avLst/>
          </a:prstGeom>
        </p:spPr>
        <p:txBody>
          <a:bodyPr spcFirstLastPara="1" vert="horz" wrap="square" lIns="121900" tIns="121900" rIns="121900" bIns="121900" rtlCol="0" anchor="t" anchorCtr="0">
            <a:noAutofit/>
          </a:bodyPr>
          <a:lstStyle/>
          <a:p>
            <a:pPr>
              <a:spcBef>
                <a:spcPts val="640"/>
              </a:spcBef>
            </a:pPr>
            <a:r>
              <a:rPr lang="en"/>
              <a:t>Two attributes </a:t>
            </a:r>
            <a:r>
              <a:rPr lang="en" i="1"/>
              <a:t>x</a:t>
            </a:r>
            <a:r>
              <a:rPr lang="en"/>
              <a:t> and </a:t>
            </a:r>
            <a:r>
              <a:rPr lang="en" i="1"/>
              <a:t>y</a:t>
            </a:r>
            <a:r>
              <a:rPr lang="en"/>
              <a:t>:</a:t>
            </a:r>
            <a:endParaRPr/>
          </a:p>
        </p:txBody>
      </p:sp>
      <p:pic>
        <p:nvPicPr>
          <p:cNvPr id="210" name="Google Shape;210;p36"/>
          <p:cNvPicPr preferRelativeResize="0"/>
          <p:nvPr/>
        </p:nvPicPr>
        <p:blipFill>
          <a:blip r:embed="rId3">
            <a:alphaModFix/>
          </a:blip>
          <a:stretch>
            <a:fillRect/>
          </a:stretch>
        </p:blipFill>
        <p:spPr>
          <a:xfrm>
            <a:off x="3521635" y="2007281"/>
            <a:ext cx="5820887" cy="1312800"/>
          </a:xfrm>
          <a:prstGeom prst="rect">
            <a:avLst/>
          </a:prstGeom>
          <a:noFill/>
          <a:ln>
            <a:noFill/>
          </a:ln>
        </p:spPr>
      </p:pic>
      <p:sp>
        <p:nvSpPr>
          <p:cNvPr id="211" name="Google Shape;211;p36"/>
          <p:cNvSpPr txBox="1"/>
          <p:nvPr/>
        </p:nvSpPr>
        <p:spPr>
          <a:xfrm>
            <a:off x="609600" y="3428300"/>
            <a:ext cx="10330400" cy="901200"/>
          </a:xfrm>
          <a:prstGeom prst="rect">
            <a:avLst/>
          </a:prstGeom>
          <a:noFill/>
          <a:ln>
            <a:noFill/>
          </a:ln>
        </p:spPr>
        <p:txBody>
          <a:bodyPr spcFirstLastPara="1" wrap="square" lIns="121900" tIns="121900" rIns="121900" bIns="121900" anchor="t" anchorCtr="0">
            <a:noAutofit/>
          </a:bodyPr>
          <a:lstStyle/>
          <a:p>
            <a:pPr marL="609585" indent="-507987">
              <a:buClr>
                <a:srgbClr val="C4820E"/>
              </a:buClr>
              <a:buSzPts val="2400"/>
              <a:buChar char="●"/>
            </a:pPr>
            <a:r>
              <a:rPr lang="en" sz="3200"/>
              <a:t>Three attributes </a:t>
            </a:r>
            <a:r>
              <a:rPr lang="en" sz="3200" i="1"/>
              <a:t>x</a:t>
            </a:r>
            <a:r>
              <a:rPr lang="en" sz="3200"/>
              <a:t>, </a:t>
            </a:r>
            <a:r>
              <a:rPr lang="en" sz="3200" i="1"/>
              <a:t>y,</a:t>
            </a:r>
            <a:r>
              <a:rPr lang="en" sz="3200"/>
              <a:t> and </a:t>
            </a:r>
            <a:r>
              <a:rPr lang="en" sz="3200" i="1"/>
              <a:t>z</a:t>
            </a:r>
            <a:r>
              <a:rPr lang="en" sz="3200"/>
              <a:t>:</a:t>
            </a:r>
            <a:endParaRPr sz="3200"/>
          </a:p>
        </p:txBody>
      </p:sp>
      <p:pic>
        <p:nvPicPr>
          <p:cNvPr id="212" name="Google Shape;212;p36"/>
          <p:cNvPicPr preferRelativeResize="0"/>
          <p:nvPr/>
        </p:nvPicPr>
        <p:blipFill>
          <a:blip r:embed="rId4">
            <a:alphaModFix/>
          </a:blip>
          <a:stretch>
            <a:fillRect/>
          </a:stretch>
        </p:blipFill>
        <p:spPr>
          <a:xfrm>
            <a:off x="2446701" y="4151534"/>
            <a:ext cx="7970767" cy="1174375"/>
          </a:xfrm>
          <a:prstGeom prst="rect">
            <a:avLst/>
          </a:prstGeom>
          <a:noFill/>
          <a:ln>
            <a:noFill/>
          </a:ln>
        </p:spPr>
      </p:pic>
      <p:sp>
        <p:nvSpPr>
          <p:cNvPr id="213" name="Google Shape;213;p36"/>
          <p:cNvSpPr txBox="1"/>
          <p:nvPr/>
        </p:nvSpPr>
        <p:spPr>
          <a:xfrm>
            <a:off x="862733" y="5471633"/>
            <a:ext cx="8687600" cy="794800"/>
          </a:xfrm>
          <a:prstGeom prst="rect">
            <a:avLst/>
          </a:prstGeom>
          <a:noFill/>
          <a:ln>
            <a:noFill/>
          </a:ln>
        </p:spPr>
        <p:txBody>
          <a:bodyPr spcFirstLastPara="1" wrap="square" lIns="121900" tIns="121900" rIns="121900" bIns="121900" anchor="t" anchorCtr="0">
            <a:noAutofit/>
          </a:bodyPr>
          <a:lstStyle/>
          <a:p>
            <a:pPr marL="609585" indent="-507987">
              <a:buClr>
                <a:srgbClr val="C4820E"/>
              </a:buClr>
              <a:buSzPts val="2400"/>
              <a:buChar char="●"/>
            </a:pPr>
            <a:r>
              <a:rPr lang="en" sz="3200"/>
              <a:t>and so on ...</a:t>
            </a:r>
            <a:endParaRPr sz="3200"/>
          </a:p>
        </p:txBody>
      </p:sp>
      <p:sp>
        <p:nvSpPr>
          <p:cNvPr id="2" name="TextBox 1">
            <a:extLst>
              <a:ext uri="{FF2B5EF4-FFF2-40B4-BE49-F238E27FC236}">
                <a16:creationId xmlns:a16="http://schemas.microsoft.com/office/drawing/2014/main" id="{BC1272E8-155A-7E4B-9785-BF44A9CA3D7A}"/>
              </a:ext>
            </a:extLst>
          </p:cNvPr>
          <p:cNvSpPr txBox="1"/>
          <p:nvPr/>
        </p:nvSpPr>
        <p:spPr>
          <a:xfrm>
            <a:off x="3696182" y="5515090"/>
            <a:ext cx="8495818" cy="707886"/>
          </a:xfrm>
          <a:prstGeom prst="rect">
            <a:avLst/>
          </a:prstGeom>
          <a:noFill/>
        </p:spPr>
        <p:txBody>
          <a:bodyPr wrap="square" rtlCol="0">
            <a:spAutoFit/>
          </a:bodyPr>
          <a:lstStyle/>
          <a:p>
            <a:r>
              <a:rPr lang="en-US" sz="4000" b="1" dirty="0">
                <a:latin typeface="Courier" pitchFamily="2" charset="0"/>
                <a:hlinkClick r:id="rId5"/>
              </a:rPr>
              <a:t>http://bit.ly/FoDS-s19-0404</a:t>
            </a:r>
            <a:endParaRPr lang="en-US" sz="4000" b="1" dirty="0">
              <a:latin typeface="Courier" pitchFamily="2" charset="0"/>
            </a:endParaRPr>
          </a:p>
        </p:txBody>
      </p:sp>
    </p:spTree>
    <p:extLst>
      <p:ext uri="{BB962C8B-B14F-4D97-AF65-F5344CB8AC3E}">
        <p14:creationId xmlns:p14="http://schemas.microsoft.com/office/powerpoint/2010/main" val="729741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9"/>
          <p:cNvSpPr txBox="1">
            <a:spLocks noGrp="1"/>
          </p:cNvSpPr>
          <p:nvPr>
            <p:ph type="title"/>
          </p:nvPr>
        </p:nvSpPr>
        <p:spPr>
          <a:xfrm>
            <a:off x="609600" y="228167"/>
            <a:ext cx="10360000" cy="901200"/>
          </a:xfrm>
          <a:prstGeom prst="rect">
            <a:avLst/>
          </a:prstGeom>
        </p:spPr>
        <p:txBody>
          <a:bodyPr spcFirstLastPara="1" vert="horz" wrap="square" lIns="121900" tIns="121900" rIns="121900" bIns="121900" rtlCol="0" anchor="b" anchorCtr="0">
            <a:noAutofit/>
          </a:bodyPr>
          <a:lstStyle/>
          <a:p>
            <a:r>
              <a:rPr lang="en"/>
              <a:t>Finding the </a:t>
            </a:r>
            <a:r>
              <a:rPr lang="en" i="1"/>
              <a:t>k</a:t>
            </a:r>
            <a:r>
              <a:rPr lang="en"/>
              <a:t> Nearest Neighbors</a:t>
            </a:r>
            <a:endParaRPr/>
          </a:p>
        </p:txBody>
      </p:sp>
      <p:sp>
        <p:nvSpPr>
          <p:cNvPr id="231" name="Google Shape;231;p39"/>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buNone/>
            </a:pPr>
            <a:r>
              <a:rPr lang="en"/>
              <a:t>To find the </a:t>
            </a:r>
            <a:r>
              <a:rPr lang="en" i="1"/>
              <a:t>k</a:t>
            </a:r>
            <a:r>
              <a:rPr lang="en"/>
              <a:t> nearest neighbors of an example:</a:t>
            </a:r>
            <a:endParaRPr/>
          </a:p>
          <a:p>
            <a:pPr>
              <a:spcBef>
                <a:spcPts val="1067"/>
              </a:spcBef>
            </a:pPr>
            <a:r>
              <a:rPr lang="en"/>
              <a:t>Find the distance between the example and each example in the training set</a:t>
            </a:r>
            <a:endParaRPr/>
          </a:p>
          <a:p>
            <a:pPr>
              <a:spcBef>
                <a:spcPts val="1067"/>
              </a:spcBef>
            </a:pPr>
            <a:r>
              <a:rPr lang="en"/>
              <a:t>Augment the training data table with a column containing all the distances</a:t>
            </a:r>
            <a:endParaRPr/>
          </a:p>
          <a:p>
            <a:pPr>
              <a:spcBef>
                <a:spcPts val="1067"/>
              </a:spcBef>
            </a:pPr>
            <a:r>
              <a:rPr lang="en"/>
              <a:t>Sort the augmented table in increasing order of the distances</a:t>
            </a:r>
            <a:endParaRPr/>
          </a:p>
          <a:p>
            <a:pPr>
              <a:spcBef>
                <a:spcPts val="1067"/>
              </a:spcBef>
              <a:spcAft>
                <a:spcPts val="1067"/>
              </a:spcAft>
            </a:pPr>
            <a:r>
              <a:rPr lang="en"/>
              <a:t>Take the top </a:t>
            </a:r>
            <a:r>
              <a:rPr lang="en" i="1"/>
              <a:t>k</a:t>
            </a:r>
            <a:r>
              <a:rPr lang="en"/>
              <a:t> rows of the sorted table</a:t>
            </a:r>
            <a:endParaRPr/>
          </a:p>
        </p:txBody>
      </p:sp>
      <p:sp>
        <p:nvSpPr>
          <p:cNvPr id="232" name="Google Shape;232;p39"/>
          <p:cNvSpPr txBox="1"/>
          <p:nvPr/>
        </p:nvSpPr>
        <p:spPr>
          <a:xfrm>
            <a:off x="9608167" y="5275967"/>
            <a:ext cx="1872000" cy="820000"/>
          </a:xfrm>
          <a:prstGeom prst="rect">
            <a:avLst/>
          </a:prstGeom>
          <a:noFill/>
          <a:ln>
            <a:noFill/>
          </a:ln>
        </p:spPr>
        <p:txBody>
          <a:bodyPr spcFirstLastPara="1" wrap="square" lIns="121900" tIns="121900" rIns="121900" bIns="121900" anchor="t" anchorCtr="0">
            <a:noAutofit/>
          </a:bodyPr>
          <a:lstStyle/>
          <a:p>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4216587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5"/>
          <p:cNvSpPr txBox="1">
            <a:spLocks noGrp="1"/>
          </p:cNvSpPr>
          <p:nvPr>
            <p:ph type="body" idx="1"/>
          </p:nvPr>
        </p:nvSpPr>
        <p:spPr>
          <a:xfrm>
            <a:off x="609600" y="1193800"/>
            <a:ext cx="10972800" cy="4830800"/>
          </a:xfrm>
          <a:prstGeom prst="rect">
            <a:avLst/>
          </a:prstGeom>
        </p:spPr>
        <p:txBody>
          <a:bodyPr spcFirstLastPara="1" vert="horz" wrap="square" lIns="121900" tIns="121900" rIns="121900" bIns="121900" rtlCol="0" anchor="t" anchorCtr="0">
            <a:noAutofit/>
          </a:bodyPr>
          <a:lstStyle/>
          <a:p>
            <a:pPr marL="0" indent="0">
              <a:lnSpc>
                <a:spcPct val="115000"/>
              </a:lnSpc>
              <a:spcBef>
                <a:spcPts val="640"/>
              </a:spcBef>
              <a:buNone/>
            </a:pPr>
            <a:r>
              <a:rPr lang="en"/>
              <a:t>Each row contains all the data for one individual</a:t>
            </a:r>
            <a:endParaRPr/>
          </a:p>
          <a:p>
            <a:pPr>
              <a:lnSpc>
                <a:spcPct val="115000"/>
              </a:lnSpc>
              <a:spcBef>
                <a:spcPts val="640"/>
              </a:spcBef>
              <a:buClr>
                <a:srgbClr val="C4820E"/>
              </a:buClr>
            </a:pPr>
            <a:r>
              <a:rPr lang="en" b="1">
                <a:solidFill>
                  <a:srgbClr val="0000FF"/>
                </a:solidFill>
                <a:latin typeface="Courier New"/>
                <a:ea typeface="Courier New"/>
                <a:cs typeface="Courier New"/>
                <a:sym typeface="Courier New"/>
              </a:rPr>
              <a:t>t.row(i)</a:t>
            </a:r>
            <a:r>
              <a:rPr lang="en"/>
              <a:t> evaluates to </a:t>
            </a:r>
            <a:r>
              <a:rPr lang="en" b="1">
                <a:latin typeface="Courier New"/>
                <a:ea typeface="Courier New"/>
                <a:cs typeface="Courier New"/>
                <a:sym typeface="Courier New"/>
              </a:rPr>
              <a:t>i</a:t>
            </a:r>
            <a:r>
              <a:rPr lang="en"/>
              <a:t>th row of table </a:t>
            </a:r>
            <a:r>
              <a:rPr lang="en" b="1">
                <a:latin typeface="Courier New"/>
                <a:ea typeface="Courier New"/>
                <a:cs typeface="Courier New"/>
                <a:sym typeface="Courier New"/>
              </a:rPr>
              <a:t>t</a:t>
            </a:r>
            <a:endParaRPr/>
          </a:p>
          <a:p>
            <a:pPr>
              <a:lnSpc>
                <a:spcPct val="115000"/>
              </a:lnSpc>
              <a:buClr>
                <a:srgbClr val="C4820E"/>
              </a:buClr>
            </a:pPr>
            <a:r>
              <a:rPr lang="en" b="1">
                <a:solidFill>
                  <a:srgbClr val="0000FF"/>
                </a:solidFill>
                <a:latin typeface="Courier New"/>
                <a:ea typeface="Courier New"/>
                <a:cs typeface="Courier New"/>
                <a:sym typeface="Courier New"/>
              </a:rPr>
              <a:t>t.row(i).item(j)</a:t>
            </a:r>
            <a:r>
              <a:rPr lang="en">
                <a:solidFill>
                  <a:srgbClr val="000000"/>
                </a:solidFill>
              </a:rPr>
              <a:t>is the value of column </a:t>
            </a:r>
            <a:r>
              <a:rPr lang="en" b="1">
                <a:solidFill>
                  <a:srgbClr val="000000"/>
                </a:solidFill>
                <a:latin typeface="Courier New"/>
                <a:ea typeface="Courier New"/>
                <a:cs typeface="Courier New"/>
                <a:sym typeface="Courier New"/>
              </a:rPr>
              <a:t>j</a:t>
            </a:r>
            <a:r>
              <a:rPr lang="en">
                <a:solidFill>
                  <a:srgbClr val="000000"/>
                </a:solidFill>
              </a:rPr>
              <a:t> in row </a:t>
            </a:r>
            <a:r>
              <a:rPr lang="en" b="1">
                <a:solidFill>
                  <a:srgbClr val="000000"/>
                </a:solidFill>
                <a:latin typeface="Courier New"/>
                <a:ea typeface="Courier New"/>
                <a:cs typeface="Courier New"/>
                <a:sym typeface="Courier New"/>
              </a:rPr>
              <a:t>i</a:t>
            </a:r>
            <a:endParaRPr b="1">
              <a:solidFill>
                <a:srgbClr val="0000FF"/>
              </a:solidFill>
              <a:latin typeface="Courier New"/>
              <a:ea typeface="Courier New"/>
              <a:cs typeface="Courier New"/>
              <a:sym typeface="Courier New"/>
            </a:endParaRPr>
          </a:p>
          <a:p>
            <a:pPr>
              <a:lnSpc>
                <a:spcPct val="115000"/>
              </a:lnSpc>
              <a:buClr>
                <a:srgbClr val="C4820E"/>
              </a:buClr>
            </a:pPr>
            <a:r>
              <a:rPr lang="en"/>
              <a:t>If all values are numbers, then </a:t>
            </a:r>
            <a:r>
              <a:rPr lang="en" b="1">
                <a:solidFill>
                  <a:srgbClr val="0000FF"/>
                </a:solidFill>
                <a:latin typeface="Courier New"/>
                <a:ea typeface="Courier New"/>
                <a:cs typeface="Courier New"/>
                <a:sym typeface="Courier New"/>
              </a:rPr>
              <a:t>np.array(t.row(i))</a:t>
            </a:r>
            <a:r>
              <a:rPr lang="en"/>
              <a:t> evaluates to an array of all the numbers in the row.</a:t>
            </a:r>
            <a:r>
              <a:rPr lang="en" b="1">
                <a:solidFill>
                  <a:srgbClr val="0000FF"/>
                </a:solidFill>
                <a:latin typeface="Courier New"/>
                <a:ea typeface="Courier New"/>
                <a:cs typeface="Courier New"/>
                <a:sym typeface="Courier New"/>
              </a:rPr>
              <a:t>  </a:t>
            </a:r>
            <a:endParaRPr b="1">
              <a:solidFill>
                <a:srgbClr val="0000FF"/>
              </a:solidFill>
              <a:latin typeface="Courier New"/>
              <a:ea typeface="Courier New"/>
              <a:cs typeface="Courier New"/>
              <a:sym typeface="Courier New"/>
            </a:endParaRPr>
          </a:p>
          <a:p>
            <a:pPr>
              <a:lnSpc>
                <a:spcPct val="115000"/>
              </a:lnSpc>
              <a:buClr>
                <a:srgbClr val="C4820E"/>
              </a:buClr>
            </a:pPr>
            <a:r>
              <a:rPr lang="en"/>
              <a:t>To consider each row individually, use</a:t>
            </a:r>
            <a:br>
              <a:rPr lang="en"/>
            </a:br>
            <a:r>
              <a:rPr lang="en" b="1">
                <a:solidFill>
                  <a:srgbClr val="0000FF"/>
                </a:solidFill>
                <a:latin typeface="Courier New"/>
                <a:ea typeface="Courier New"/>
                <a:cs typeface="Courier New"/>
                <a:sym typeface="Courier New"/>
              </a:rPr>
              <a:t>for row in t.rows:</a:t>
            </a:r>
            <a:br>
              <a:rPr lang="en" b="1">
                <a:solidFill>
                  <a:srgbClr val="0000FF"/>
                </a:solidFill>
                <a:latin typeface="Courier New"/>
                <a:ea typeface="Courier New"/>
                <a:cs typeface="Courier New"/>
                <a:sym typeface="Courier New"/>
              </a:rPr>
            </a:br>
            <a:r>
              <a:rPr lang="en" b="1">
                <a:solidFill>
                  <a:srgbClr val="0000FF"/>
                </a:solidFill>
                <a:latin typeface="Courier New"/>
                <a:ea typeface="Courier New"/>
                <a:cs typeface="Courier New"/>
                <a:sym typeface="Courier New"/>
              </a:rPr>
              <a:t>    ... row.item(j) ...</a:t>
            </a:r>
            <a:endParaRPr b="1">
              <a:solidFill>
                <a:srgbClr val="0000FF"/>
              </a:solidFill>
              <a:latin typeface="Courier New"/>
              <a:ea typeface="Courier New"/>
              <a:cs typeface="Courier New"/>
              <a:sym typeface="Courier New"/>
            </a:endParaRPr>
          </a:p>
          <a:p>
            <a:pPr marL="0" indent="0">
              <a:lnSpc>
                <a:spcPct val="115000"/>
              </a:lnSpc>
              <a:spcBef>
                <a:spcPts val="640"/>
              </a:spcBef>
              <a:buNone/>
            </a:pPr>
            <a:endParaRPr b="1">
              <a:solidFill>
                <a:srgbClr val="0000FF"/>
              </a:solidFill>
              <a:latin typeface="Courier New"/>
              <a:ea typeface="Courier New"/>
              <a:cs typeface="Courier New"/>
              <a:sym typeface="Courier New"/>
            </a:endParaRPr>
          </a:p>
        </p:txBody>
      </p:sp>
      <p:sp>
        <p:nvSpPr>
          <p:cNvPr id="203" name="Google Shape;203;p35"/>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Rows of Tables</a:t>
            </a:r>
            <a:endParaRPr/>
          </a:p>
        </p:txBody>
      </p:sp>
      <p:sp>
        <p:nvSpPr>
          <p:cNvPr id="4" name="Google Shape;214;p36">
            <a:extLst>
              <a:ext uri="{FF2B5EF4-FFF2-40B4-BE49-F238E27FC236}">
                <a16:creationId xmlns:a16="http://schemas.microsoft.com/office/drawing/2014/main" id="{3AD06EF6-C47C-8C48-8712-D7B22E11F17C}"/>
              </a:ext>
            </a:extLst>
          </p:cNvPr>
          <p:cNvSpPr txBox="1"/>
          <p:nvPr/>
        </p:nvSpPr>
        <p:spPr>
          <a:xfrm>
            <a:off x="9608167" y="5275967"/>
            <a:ext cx="1872000" cy="820000"/>
          </a:xfrm>
          <a:prstGeom prst="rect">
            <a:avLst/>
          </a:prstGeom>
          <a:noFill/>
          <a:ln>
            <a:noFill/>
          </a:ln>
        </p:spPr>
        <p:txBody>
          <a:bodyPr spcFirstLastPara="1" wrap="square" lIns="121900" tIns="121900" rIns="121900" bIns="121900" anchor="t" anchorCtr="0">
            <a:noAutofit/>
          </a:bodyPr>
          <a:lstStyle/>
          <a:p>
            <a:r>
              <a:rPr lang="en" sz="3200" dirty="0">
                <a:solidFill>
                  <a:srgbClr val="3B7EA1"/>
                </a:solidFill>
              </a:rPr>
              <a:t>(Demo)</a:t>
            </a:r>
            <a:endParaRPr sz="3200" dirty="0">
              <a:solidFill>
                <a:srgbClr val="3B7EA1"/>
              </a:solidFill>
            </a:endParaRPr>
          </a:p>
        </p:txBody>
      </p:sp>
    </p:spTree>
    <p:extLst>
      <p:ext uri="{BB962C8B-B14F-4D97-AF65-F5344CB8AC3E}">
        <p14:creationId xmlns:p14="http://schemas.microsoft.com/office/powerpoint/2010/main" val="930166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10201</TotalTime>
  <Words>1176</Words>
  <Application>Microsoft Macintosh PowerPoint</Application>
  <PresentationFormat>Widescreen</PresentationFormat>
  <Paragraphs>131</Paragraphs>
  <Slides>18</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Calibri Light</vt:lpstr>
      <vt:lpstr>Courier</vt:lpstr>
      <vt:lpstr>Courier New</vt:lpstr>
      <vt:lpstr>Helvetica Neue</vt:lpstr>
      <vt:lpstr>Helvetica Neue Light</vt:lpstr>
      <vt:lpstr>Helvetica Neue Medium</vt:lpstr>
      <vt:lpstr>Office Theme</vt:lpstr>
      <vt:lpstr>CompSci 116: Lecture 11: Prediction -Classification</vt:lpstr>
      <vt:lpstr>The Google Science Fair</vt:lpstr>
      <vt:lpstr>Classification Examples</vt:lpstr>
      <vt:lpstr>Training a Classifier</vt:lpstr>
      <vt:lpstr>Nearest Neighbor Classifier</vt:lpstr>
      <vt:lpstr>The Classifier</vt:lpstr>
      <vt:lpstr>Distance Between Two Points</vt:lpstr>
      <vt:lpstr>Finding the k Nearest Neighbors</vt:lpstr>
      <vt:lpstr>Rows of Tables</vt:lpstr>
      <vt:lpstr>Accuracy of a Classifier</vt:lpstr>
      <vt:lpstr>Regression “Model”: Signal + Noise</vt:lpstr>
      <vt:lpstr>What We Get to See</vt:lpstr>
      <vt:lpstr>Regression Prediction</vt:lpstr>
      <vt:lpstr>Confidence Interval for Prediction</vt:lpstr>
      <vt:lpstr>Predictions at Different Values of x</vt:lpstr>
      <vt:lpstr>Confidence Interval for True Slope</vt:lpstr>
      <vt:lpstr>Rain on the Regression Parade</vt:lpstr>
      <vt:lpstr>Test Whether There Really is a Slope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CompSci 190: Error Probabilities</dc:title>
  <dc:creator>Jeffrey Forbes, Ph.D.</dc:creator>
  <cp:lastModifiedBy>Jeffrey Forbes, Ph.D.</cp:lastModifiedBy>
  <cp:revision>35</cp:revision>
  <cp:lastPrinted>2018-11-28T19:46:05Z</cp:lastPrinted>
  <dcterms:created xsi:type="dcterms:W3CDTF">2018-11-12T18:56:58Z</dcterms:created>
  <dcterms:modified xsi:type="dcterms:W3CDTF">2019-04-04T16:47:50Z</dcterms:modified>
</cp:coreProperties>
</file>